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5" r:id="rId2"/>
    <p:sldId id="267" r:id="rId3"/>
    <p:sldId id="271" r:id="rId4"/>
    <p:sldId id="272" r:id="rId5"/>
    <p:sldId id="273" r:id="rId6"/>
    <p:sldId id="274" r:id="rId7"/>
    <p:sldId id="277" r:id="rId8"/>
    <p:sldId id="268" r:id="rId9"/>
    <p:sldId id="279" r:id="rId10"/>
    <p:sldId id="278" r:id="rId11"/>
    <p:sldId id="275" r:id="rId12"/>
    <p:sldId id="283" r:id="rId13"/>
    <p:sldId id="280" r:id="rId14"/>
    <p:sldId id="284" r:id="rId15"/>
    <p:sldId id="285" r:id="rId16"/>
    <p:sldId id="286" r:id="rId17"/>
    <p:sldId id="281" r:id="rId18"/>
    <p:sldId id="288" r:id="rId19"/>
    <p:sldId id="289" r:id="rId20"/>
    <p:sldId id="291" r:id="rId21"/>
    <p:sldId id="292" r:id="rId22"/>
    <p:sldId id="293" r:id="rId23"/>
    <p:sldId id="294" r:id="rId24"/>
    <p:sldId id="290" r:id="rId25"/>
    <p:sldId id="295" r:id="rId26"/>
    <p:sldId id="296" r:id="rId27"/>
    <p:sldId id="297" r:id="rId2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8000"/>
    <a:srgbClr val="3762AF"/>
    <a:srgbClr val="85FF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8" autoAdjust="0"/>
    <p:restoredTop sz="94660"/>
  </p:normalViewPr>
  <p:slideViewPr>
    <p:cSldViewPr snapToGrid="0">
      <p:cViewPr>
        <p:scale>
          <a:sx n="150" d="100"/>
          <a:sy n="150" d="100"/>
        </p:scale>
        <p:origin x="1048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3FB6-1221-4E83-A1DE-CE443E065DFE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3763B-45AB-4B4A-9A0D-BF833ED302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345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3FB6-1221-4E83-A1DE-CE443E065DFE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3763B-45AB-4B4A-9A0D-BF833ED302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771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3FB6-1221-4E83-A1DE-CE443E065DFE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3763B-45AB-4B4A-9A0D-BF833ED302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414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94054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11580"/>
            <a:ext cx="7886700" cy="496538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3FB6-1221-4E83-A1DE-CE443E065DFE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3763B-45AB-4B4A-9A0D-BF833ED302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363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3FB6-1221-4E83-A1DE-CE443E065DFE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3763B-45AB-4B4A-9A0D-BF833ED302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483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3FB6-1221-4E83-A1DE-CE443E065DFE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3763B-45AB-4B4A-9A0D-BF833ED302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46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3FB6-1221-4E83-A1DE-CE443E065DFE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3763B-45AB-4B4A-9A0D-BF833ED302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005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920000" cy="720000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3FB6-1221-4E83-A1DE-CE443E065DFE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3763B-45AB-4B4A-9A0D-BF833ED302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730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3FB6-1221-4E83-A1DE-CE443E065DFE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3763B-45AB-4B4A-9A0D-BF833ED302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04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3FB6-1221-4E83-A1DE-CE443E065DFE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3763B-45AB-4B4A-9A0D-BF833ED302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030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3FB6-1221-4E83-A1DE-CE443E065DFE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3763B-45AB-4B4A-9A0D-BF833ED302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560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43FB6-1221-4E83-A1DE-CE443E065DFE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3763B-45AB-4B4A-9A0D-BF833ED302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021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12" Type="http://schemas.openxmlformats.org/officeDocument/2006/relationships/image" Target="../media/image18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13" Type="http://schemas.openxmlformats.org/officeDocument/2006/relationships/image" Target="../media/image67.jpeg"/><Relationship Id="rId3" Type="http://schemas.openxmlformats.org/officeDocument/2006/relationships/image" Target="../media/image57.jpeg"/><Relationship Id="rId7" Type="http://schemas.openxmlformats.org/officeDocument/2006/relationships/image" Target="../media/image61.jpeg"/><Relationship Id="rId12" Type="http://schemas.openxmlformats.org/officeDocument/2006/relationships/image" Target="../media/image66.jpe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jpg"/><Relationship Id="rId11" Type="http://schemas.openxmlformats.org/officeDocument/2006/relationships/image" Target="../media/image65.jpg"/><Relationship Id="rId5" Type="http://schemas.openxmlformats.org/officeDocument/2006/relationships/image" Target="../media/image59.jpeg"/><Relationship Id="rId10" Type="http://schemas.openxmlformats.org/officeDocument/2006/relationships/image" Target="../media/image64.jpg"/><Relationship Id="rId4" Type="http://schemas.openxmlformats.org/officeDocument/2006/relationships/image" Target="../media/image58.jpeg"/><Relationship Id="rId9" Type="http://schemas.openxmlformats.org/officeDocument/2006/relationships/image" Target="../media/image6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400" b="1" dirty="0" smtClean="0"/>
              <a:t>번호판 분류</a:t>
            </a:r>
            <a:r>
              <a:rPr lang="en-US" altLang="ko-KR" sz="4400" b="1" dirty="0"/>
              <a:t/>
            </a:r>
            <a:br>
              <a:rPr lang="en-US" altLang="ko-KR" sz="4400" b="1" dirty="0"/>
            </a:br>
            <a:r>
              <a:rPr lang="ko-KR" altLang="en-US" sz="4400" b="1" dirty="0" err="1" smtClean="0"/>
              <a:t>딥러닝</a:t>
            </a:r>
            <a:r>
              <a:rPr lang="ko-KR" altLang="en-US" sz="4400" b="1" dirty="0" smtClean="0"/>
              <a:t> 코드 설명서</a:t>
            </a:r>
            <a:endParaRPr lang="ko-KR" altLang="en-US" sz="4400" b="1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2022. 10. 29.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7929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Prediction FAIL case </a:t>
            </a:r>
            <a:r>
              <a:rPr lang="ko-KR" altLang="en-US" dirty="0" smtClean="0"/>
              <a:t>확인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311" y="1895363"/>
            <a:ext cx="2194181" cy="15579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251" y="1895363"/>
            <a:ext cx="2106907" cy="205146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76910" y="1173959"/>
            <a:ext cx="7631083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Class 5 </a:t>
            </a:r>
            <a:r>
              <a:rPr lang="ko-KR" altLang="en-US" sz="1200" dirty="0" smtClean="0"/>
              <a:t>짜리를 </a:t>
            </a:r>
            <a:r>
              <a:rPr lang="en-US" altLang="ko-KR" sz="1200" dirty="0" smtClean="0"/>
              <a:t>Class 3 </a:t>
            </a:r>
            <a:r>
              <a:rPr lang="ko-KR" altLang="en-US" sz="1200" dirty="0" smtClean="0"/>
              <a:t>또는 </a:t>
            </a:r>
            <a:r>
              <a:rPr lang="en-US" altLang="ko-KR" sz="1200" dirty="0" smtClean="0"/>
              <a:t>Class 6</a:t>
            </a:r>
            <a:r>
              <a:rPr lang="ko-KR" altLang="en-US" sz="1200" dirty="0" smtClean="0"/>
              <a:t>으로 잘못 </a:t>
            </a:r>
            <a:r>
              <a:rPr lang="en-US" altLang="ko-KR" sz="1200" dirty="0" smtClean="0"/>
              <a:t>prediction </a:t>
            </a:r>
            <a:r>
              <a:rPr lang="ko-KR" altLang="en-US" sz="1200" dirty="0" smtClean="0"/>
              <a:t>하는 경우가 많았다</a:t>
            </a:r>
            <a:r>
              <a:rPr lang="en-US" altLang="ko-KR" sz="1200" dirty="0" smtClean="0"/>
              <a:t>.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실제 번호판 이미지를 보니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비슷해서 </a:t>
            </a:r>
            <a:r>
              <a:rPr lang="en-US" altLang="ko-KR" sz="1200" dirty="0" smtClean="0"/>
              <a:t>fail</a:t>
            </a:r>
            <a:r>
              <a:rPr lang="ko-KR" altLang="en-US" sz="1200" dirty="0" smtClean="0"/>
              <a:t>이 발생하기 쉬울 것 같다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547" y="5034940"/>
            <a:ext cx="982488" cy="33977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097" y="5499486"/>
            <a:ext cx="983296" cy="31134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547" y="5946832"/>
            <a:ext cx="993846" cy="43866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032" y="4977343"/>
            <a:ext cx="864613" cy="53026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451" y="5647659"/>
            <a:ext cx="902996" cy="35768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032" y="6166028"/>
            <a:ext cx="905279" cy="39881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742" y="5081598"/>
            <a:ext cx="803714" cy="43411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761" y="5671873"/>
            <a:ext cx="801695" cy="338359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856620" y="4809067"/>
            <a:ext cx="2023923" cy="1878679"/>
          </a:xfrm>
          <a:prstGeom prst="roundRect">
            <a:avLst>
              <a:gd name="adj" fmla="val 982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3945413" y="4776003"/>
            <a:ext cx="2023923" cy="1911743"/>
          </a:xfrm>
          <a:prstGeom prst="roundRect">
            <a:avLst>
              <a:gd name="adj" fmla="val 982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6488158" y="4776003"/>
            <a:ext cx="2023923" cy="1911743"/>
          </a:xfrm>
          <a:prstGeom prst="roundRect">
            <a:avLst>
              <a:gd name="adj" fmla="val 982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643" y="6171195"/>
            <a:ext cx="785813" cy="33478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488215" y="4406671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Class 5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592451" y="441051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Class 3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162405" y="4408871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Class 6</a:t>
            </a:r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5621867" y="2407851"/>
            <a:ext cx="952500" cy="949182"/>
          </a:xfrm>
          <a:prstGeom prst="roundRect">
            <a:avLst>
              <a:gd name="adj" fmla="val 9820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3309249" y="2585028"/>
            <a:ext cx="915618" cy="949182"/>
          </a:xfrm>
          <a:prstGeom prst="roundRect">
            <a:avLst>
              <a:gd name="adj" fmla="val 9820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809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참고</a:t>
            </a:r>
            <a:r>
              <a:rPr lang="en-US" altLang="ko-KR" dirty="0" smtClean="0"/>
              <a:t>: Resnet </a:t>
            </a:r>
            <a:r>
              <a:rPr lang="ko-KR" altLang="en-US" dirty="0" smtClean="0"/>
              <a:t>여러 모델 평가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1068" y="1188910"/>
            <a:ext cx="7916926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Resnet18, Resnet34, Resnet50, Resnet101, Resnet152 </a:t>
            </a:r>
            <a:r>
              <a:rPr lang="ko-KR" altLang="en-US" sz="1200" dirty="0" smtClean="0"/>
              <a:t>모델에 대해서 훈련을 진행하여 평가하였다</a:t>
            </a:r>
            <a:r>
              <a:rPr lang="en-US" altLang="ko-KR" sz="1200" dirty="0" smtClean="0"/>
              <a:t>.</a:t>
            </a: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100" dirty="0"/>
              <a:t>처음에 </a:t>
            </a:r>
            <a:r>
              <a:rPr lang="en-US" altLang="ko-KR" sz="1100" dirty="0"/>
              <a:t>RTX 3060</a:t>
            </a:r>
            <a:r>
              <a:rPr lang="ko-KR" altLang="en-US" sz="1100" dirty="0"/>
              <a:t>으로 </a:t>
            </a:r>
            <a:r>
              <a:rPr lang="en-US" altLang="ko-KR" sz="1100" dirty="0"/>
              <a:t>Resnet50</a:t>
            </a:r>
            <a:r>
              <a:rPr lang="ko-KR" altLang="en-US" sz="1100" dirty="0"/>
              <a:t>에 대해서 시작했으나 시간이 너무 오래 걸려서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딥러닝</a:t>
            </a:r>
            <a:r>
              <a:rPr lang="ko-KR" altLang="en-US" sz="1100" dirty="0"/>
              <a:t> 전용 서버를 사용하여 </a:t>
            </a:r>
            <a:r>
              <a:rPr lang="en-US" altLang="ko-KR" sz="1100" dirty="0"/>
              <a:t>P100</a:t>
            </a:r>
            <a:r>
              <a:rPr lang="ko-KR" altLang="en-US" sz="1100" dirty="0"/>
              <a:t>과</a:t>
            </a:r>
            <a:r>
              <a:rPr lang="en-US" altLang="ko-KR" sz="1100" dirty="0"/>
              <a:t> V100</a:t>
            </a:r>
            <a:r>
              <a:rPr lang="ko-KR" altLang="en-US" sz="1100" dirty="0"/>
              <a:t>으로</a:t>
            </a:r>
            <a:r>
              <a:rPr lang="en-US" altLang="ko-KR" sz="1100" dirty="0"/>
              <a:t> </a:t>
            </a:r>
            <a:r>
              <a:rPr lang="ko-KR" altLang="en-US" sz="1100" dirty="0"/>
              <a:t>서버 </a:t>
            </a:r>
            <a:r>
              <a:rPr lang="en-US" altLang="ko-KR" sz="1100" dirty="0"/>
              <a:t>5</a:t>
            </a:r>
            <a:r>
              <a:rPr lang="ko-KR" altLang="en-US" sz="1100" dirty="0"/>
              <a:t>대에서 동시에 학습을 진행을 하였다</a:t>
            </a:r>
            <a:r>
              <a:rPr lang="en-US" altLang="ko-KR" sz="1100" dirty="0"/>
              <a:t>.</a:t>
            </a:r>
            <a:endParaRPr lang="en-US" altLang="ko-KR" sz="1100" dirty="0" smtClean="0"/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100" dirty="0"/>
              <a:t>그래도 여전히 </a:t>
            </a:r>
            <a:r>
              <a:rPr lang="en-US" altLang="ko-KR" sz="1100" dirty="0" smtClean="0"/>
              <a:t>Resnet101</a:t>
            </a:r>
            <a:r>
              <a:rPr lang="ko-KR" altLang="en-US" sz="1100" dirty="0"/>
              <a:t>과 </a:t>
            </a:r>
            <a:r>
              <a:rPr lang="en-US" altLang="ko-KR" sz="1100" dirty="0" smtClean="0"/>
              <a:t>Resnet152</a:t>
            </a:r>
            <a:r>
              <a:rPr lang="ko-KR" altLang="en-US" sz="1100" dirty="0"/>
              <a:t>는 오래 걸려서 중간에 학습을 중단하였다</a:t>
            </a:r>
            <a:r>
              <a:rPr lang="en-US" altLang="ko-KR" sz="1100" dirty="0" smtClean="0"/>
              <a:t>. (</a:t>
            </a:r>
            <a:r>
              <a:rPr lang="ko-KR" altLang="en-US" sz="1100" dirty="0"/>
              <a:t>각각 </a:t>
            </a:r>
            <a:r>
              <a:rPr lang="en-US" altLang="ko-KR" sz="1100" dirty="0"/>
              <a:t>epoch=3000, 4000 </a:t>
            </a:r>
            <a:r>
              <a:rPr lang="ko-KR" altLang="en-US" sz="1100" dirty="0"/>
              <a:t>까지만 </a:t>
            </a:r>
            <a:r>
              <a:rPr lang="ko-KR" altLang="en-US" sz="1100" dirty="0" smtClean="0"/>
              <a:t>진행</a:t>
            </a:r>
            <a:r>
              <a:rPr lang="en-US" altLang="ko-KR" sz="1100" dirty="0" smtClean="0"/>
              <a:t>)</a:t>
            </a:r>
            <a:endParaRPr lang="en-US" altLang="ko-KR" sz="1100" dirty="0"/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모델의 복잡도가 낮을 수록 </a:t>
            </a:r>
            <a:r>
              <a:rPr lang="en-US" altLang="ko-KR" sz="1200" dirty="0" smtClean="0"/>
              <a:t>Test accuracy </a:t>
            </a:r>
            <a:r>
              <a:rPr lang="ko-KR" altLang="en-US" sz="1200" dirty="0" smtClean="0"/>
              <a:t>성능이 제일 좋았다</a:t>
            </a:r>
            <a:r>
              <a:rPr lang="en-US" altLang="ko-KR" sz="1200" dirty="0" smtClean="0"/>
              <a:t>. (Resnet18</a:t>
            </a:r>
            <a:r>
              <a:rPr lang="ko-KR" altLang="en-US" sz="1200" dirty="0" smtClean="0"/>
              <a:t>이 제일 좋음</a:t>
            </a:r>
            <a:r>
              <a:rPr lang="en-US" altLang="ko-KR" sz="1200" dirty="0" smtClean="0"/>
              <a:t>.)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Test accuracy</a:t>
            </a:r>
            <a:r>
              <a:rPr lang="ko-KR" altLang="en-US" sz="1200" dirty="0" smtClean="0"/>
              <a:t>는 </a:t>
            </a:r>
            <a:r>
              <a:rPr lang="en-US" altLang="ko-KR" sz="1200" dirty="0" smtClean="0"/>
              <a:t>Resnet18, Resnet34, Resnet50</a:t>
            </a:r>
            <a:r>
              <a:rPr lang="ko-KR" altLang="en-US" sz="1200" dirty="0" smtClean="0"/>
              <a:t>이 </a:t>
            </a:r>
            <a:r>
              <a:rPr lang="en-US" altLang="ko-KR" sz="1200" dirty="0" smtClean="0"/>
              <a:t>epoch=1000 </a:t>
            </a:r>
            <a:r>
              <a:rPr lang="ko-KR" altLang="en-US" sz="1200" dirty="0" smtClean="0"/>
              <a:t>부터 이미 </a:t>
            </a:r>
            <a:r>
              <a:rPr lang="en-US" altLang="ko-KR" sz="1200" dirty="0" smtClean="0"/>
              <a:t>90%</a:t>
            </a:r>
            <a:r>
              <a:rPr lang="ko-KR" altLang="en-US" sz="1200" dirty="0" smtClean="0"/>
              <a:t>를 넘고 있어서</a:t>
            </a:r>
            <a:r>
              <a:rPr lang="en-US" altLang="ko-KR" sz="1200" dirty="0" smtClean="0"/>
              <a:t>, epoch=10000</a:t>
            </a:r>
            <a:r>
              <a:rPr lang="ko-KR" altLang="en-US" sz="1200" dirty="0" smtClean="0"/>
              <a:t>까지 훈련을 할 필요는 없고 </a:t>
            </a:r>
            <a:r>
              <a:rPr lang="en-US" altLang="ko-KR" sz="1200" dirty="0" smtClean="0"/>
              <a:t>Resnet50</a:t>
            </a:r>
            <a:r>
              <a:rPr lang="ko-KR" altLang="en-US" sz="1200" dirty="0" smtClean="0"/>
              <a:t>의 </a:t>
            </a:r>
            <a:r>
              <a:rPr lang="en-US" altLang="ko-KR" sz="1200" dirty="0" smtClean="0"/>
              <a:t>train accuracy</a:t>
            </a:r>
            <a:r>
              <a:rPr lang="ko-KR" altLang="en-US" sz="1200" dirty="0" smtClean="0"/>
              <a:t>가 </a:t>
            </a:r>
            <a:r>
              <a:rPr lang="en-US" altLang="ko-KR" sz="1200" dirty="0" smtClean="0"/>
              <a:t>90%</a:t>
            </a:r>
            <a:r>
              <a:rPr lang="ko-KR" altLang="en-US" sz="1200" dirty="0" smtClean="0"/>
              <a:t>가 넘는 </a:t>
            </a:r>
            <a:r>
              <a:rPr lang="en-US" altLang="ko-KR" sz="1200" dirty="0" smtClean="0"/>
              <a:t>epoch=2000 </a:t>
            </a:r>
            <a:r>
              <a:rPr lang="ko-KR" altLang="en-US" sz="1200" dirty="0" smtClean="0"/>
              <a:t>정도까지만 훈련해도 </a:t>
            </a:r>
            <a:r>
              <a:rPr lang="en-US" altLang="ko-KR" sz="1200" dirty="0" smtClean="0"/>
              <a:t>Accuracy </a:t>
            </a:r>
            <a:r>
              <a:rPr lang="ko-KR" altLang="en-US" sz="1200" dirty="0" smtClean="0"/>
              <a:t>성능의 차이는 거의 없을 것 같다</a:t>
            </a:r>
            <a:r>
              <a:rPr lang="en-US" altLang="ko-KR" sz="1200" dirty="0" smtClean="0"/>
              <a:t>.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810162"/>
              </p:ext>
            </p:extLst>
          </p:nvPr>
        </p:nvGraphicFramePr>
        <p:xfrm>
          <a:off x="426426" y="3450349"/>
          <a:ext cx="8242307" cy="2794842"/>
        </p:xfrm>
        <a:graphic>
          <a:graphicData uri="http://schemas.openxmlformats.org/drawingml/2006/table">
            <a:tbl>
              <a:tblPr/>
              <a:tblGrid>
                <a:gridCol w="786841">
                  <a:extLst>
                    <a:ext uri="{9D8B030D-6E8A-4147-A177-3AD203B41FA5}">
                      <a16:colId xmlns:a16="http://schemas.microsoft.com/office/drawing/2014/main" val="1715042399"/>
                    </a:ext>
                  </a:extLst>
                </a:gridCol>
                <a:gridCol w="475764">
                  <a:extLst>
                    <a:ext uri="{9D8B030D-6E8A-4147-A177-3AD203B41FA5}">
                      <a16:colId xmlns:a16="http://schemas.microsoft.com/office/drawing/2014/main" val="4033589510"/>
                    </a:ext>
                  </a:extLst>
                </a:gridCol>
                <a:gridCol w="484913">
                  <a:extLst>
                    <a:ext uri="{9D8B030D-6E8A-4147-A177-3AD203B41FA5}">
                      <a16:colId xmlns:a16="http://schemas.microsoft.com/office/drawing/2014/main" val="2841410497"/>
                    </a:ext>
                  </a:extLst>
                </a:gridCol>
                <a:gridCol w="484913">
                  <a:extLst>
                    <a:ext uri="{9D8B030D-6E8A-4147-A177-3AD203B41FA5}">
                      <a16:colId xmlns:a16="http://schemas.microsoft.com/office/drawing/2014/main" val="876907336"/>
                    </a:ext>
                  </a:extLst>
                </a:gridCol>
                <a:gridCol w="475764">
                  <a:extLst>
                    <a:ext uri="{9D8B030D-6E8A-4147-A177-3AD203B41FA5}">
                      <a16:colId xmlns:a16="http://schemas.microsoft.com/office/drawing/2014/main" val="621175765"/>
                    </a:ext>
                  </a:extLst>
                </a:gridCol>
                <a:gridCol w="475764">
                  <a:extLst>
                    <a:ext uri="{9D8B030D-6E8A-4147-A177-3AD203B41FA5}">
                      <a16:colId xmlns:a16="http://schemas.microsoft.com/office/drawing/2014/main" val="956507068"/>
                    </a:ext>
                  </a:extLst>
                </a:gridCol>
                <a:gridCol w="475764">
                  <a:extLst>
                    <a:ext uri="{9D8B030D-6E8A-4147-A177-3AD203B41FA5}">
                      <a16:colId xmlns:a16="http://schemas.microsoft.com/office/drawing/2014/main" val="411112509"/>
                    </a:ext>
                  </a:extLst>
                </a:gridCol>
                <a:gridCol w="475764">
                  <a:extLst>
                    <a:ext uri="{9D8B030D-6E8A-4147-A177-3AD203B41FA5}">
                      <a16:colId xmlns:a16="http://schemas.microsoft.com/office/drawing/2014/main" val="3509034065"/>
                    </a:ext>
                  </a:extLst>
                </a:gridCol>
                <a:gridCol w="475764">
                  <a:extLst>
                    <a:ext uri="{9D8B030D-6E8A-4147-A177-3AD203B41FA5}">
                      <a16:colId xmlns:a16="http://schemas.microsoft.com/office/drawing/2014/main" val="4197084863"/>
                    </a:ext>
                  </a:extLst>
                </a:gridCol>
                <a:gridCol w="475764">
                  <a:extLst>
                    <a:ext uri="{9D8B030D-6E8A-4147-A177-3AD203B41FA5}">
                      <a16:colId xmlns:a16="http://schemas.microsoft.com/office/drawing/2014/main" val="217744262"/>
                    </a:ext>
                  </a:extLst>
                </a:gridCol>
                <a:gridCol w="475764">
                  <a:extLst>
                    <a:ext uri="{9D8B030D-6E8A-4147-A177-3AD203B41FA5}">
                      <a16:colId xmlns:a16="http://schemas.microsoft.com/office/drawing/2014/main" val="2373640510"/>
                    </a:ext>
                  </a:extLst>
                </a:gridCol>
                <a:gridCol w="475764">
                  <a:extLst>
                    <a:ext uri="{9D8B030D-6E8A-4147-A177-3AD203B41FA5}">
                      <a16:colId xmlns:a16="http://schemas.microsoft.com/office/drawing/2014/main" val="1413992699"/>
                    </a:ext>
                  </a:extLst>
                </a:gridCol>
                <a:gridCol w="475764">
                  <a:extLst>
                    <a:ext uri="{9D8B030D-6E8A-4147-A177-3AD203B41FA5}">
                      <a16:colId xmlns:a16="http://schemas.microsoft.com/office/drawing/2014/main" val="22515565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571483380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3357299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55448811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Resnet 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모델명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1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Epoch </a:t>
                      </a:r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수에 따른 </a:t>
                      </a:r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Accuracy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훈련 소요시간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7075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(weight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1000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2000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3000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4000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5000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6000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7000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8000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9000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10000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RTX 3060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P100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V100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7599"/>
                  </a:ext>
                </a:extLst>
              </a:tr>
              <a:tr h="1346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resnet18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train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4.8%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7005646"/>
                  </a:ext>
                </a:extLst>
              </a:tr>
              <a:tr h="2062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(11,186,955)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valid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12.6%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77.8%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79.6%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80.8%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80.8%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82.0%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82.0%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82.0%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82.6%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83.8%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82.6%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(epoch=10000)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7586036"/>
                  </a:ext>
                </a:extLst>
              </a:tr>
              <a:tr h="13467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92.5%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94.0%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93.4%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94.7%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4916234"/>
                  </a:ext>
                </a:extLst>
              </a:tr>
              <a:tr h="1346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resnet34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train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21.7%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99.6%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6148502"/>
                  </a:ext>
                </a:extLst>
              </a:tr>
              <a:tr h="2062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(21,315,851)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valid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15.0%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70.1%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71.9%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73.7%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71.3%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73.1%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71.3%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72.5%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73.1%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73.7%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73.1%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(epoch=10000)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9472744"/>
                  </a:ext>
                </a:extLst>
              </a:tr>
              <a:tr h="13467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92.0%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94.0%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88.8%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88.7%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6954274"/>
                  </a:ext>
                </a:extLst>
              </a:tr>
              <a:tr h="1346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resnet50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train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21.7%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85.7%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96.3%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98.3%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99.3%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99.3%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99.8%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99.8%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99.8%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8709757"/>
                  </a:ext>
                </a:extLst>
              </a:tr>
              <a:tr h="2062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(38,215,563)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valid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12.6%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64.1%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73.7%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74.9%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76.6%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73.7%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76.0%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77.8%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76.6%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79.6%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76.6%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(epoch=10000)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(epoch=10000)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5287366"/>
                  </a:ext>
                </a:extLst>
              </a:tr>
              <a:tr h="13467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92.1%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91.4%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93.4%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92.7%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735770"/>
                  </a:ext>
                </a:extLst>
              </a:tr>
              <a:tr h="1346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resnet101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train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23.6%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38.0%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43.4%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3" grid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훈련 시간이 너무 오래 걸려서 </a:t>
                      </a:r>
                      <a:r>
                        <a:rPr lang="en-US" altLang="ko-KR" sz="7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epoch=3000 </a:t>
                      </a:r>
                      <a:r>
                        <a:rPr lang="ko-KR" altLang="en-US" sz="7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까지만 진행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7016132"/>
                  </a:ext>
                </a:extLst>
              </a:tr>
              <a:tr h="2062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(75,198,859)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valid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28.1%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30.5%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39.5%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40.7%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7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(epoch=3000)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1316901"/>
                  </a:ext>
                </a:extLst>
              </a:tr>
              <a:tr h="13467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42.4%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gridSpan="7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2689811"/>
                  </a:ext>
                </a:extLst>
              </a:tr>
              <a:tr h="1430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resnet152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train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5.6%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32.1%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32.3%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33.6%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36.4%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3"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훈련 시간이 너무 오래 걸려서 </a:t>
                      </a:r>
                      <a:r>
                        <a:rPr lang="en-US" altLang="ko-KR" sz="7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epoch=4000 </a:t>
                      </a:r>
                      <a:r>
                        <a:rPr lang="ko-KR" altLang="en-US" sz="7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까지만 진행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9978759"/>
                  </a:ext>
                </a:extLst>
              </a:tr>
              <a:tr h="2062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(105,668,491)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valid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4.8%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19.8%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29.9%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25.7%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22.2%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(epoch=4000)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2718505"/>
                  </a:ext>
                </a:extLst>
              </a:tr>
              <a:tr h="1472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21.9%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3593891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7509933" y="3661837"/>
            <a:ext cx="1158800" cy="2585451"/>
          </a:xfrm>
          <a:prstGeom prst="rect">
            <a:avLst/>
          </a:prstGeom>
          <a:noFill/>
          <a:ln>
            <a:solidFill>
              <a:srgbClr val="008000"/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027330" y="6406086"/>
            <a:ext cx="1985086" cy="31892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ko-KR" altLang="en-US" sz="800" dirty="0" smtClean="0">
                <a:solidFill>
                  <a:srgbClr val="008000"/>
                </a:solidFill>
              </a:rPr>
              <a:t>하루 만에 실험을 끝내려고 </a:t>
            </a:r>
            <a:r>
              <a:rPr lang="en-US" altLang="ko-KR" sz="800" dirty="0" smtClean="0">
                <a:solidFill>
                  <a:srgbClr val="008000"/>
                </a:solidFill>
              </a:rPr>
              <a:t>P100, V100 </a:t>
            </a:r>
            <a:r>
              <a:rPr lang="ko-KR" altLang="en-US" sz="800" dirty="0" smtClean="0">
                <a:solidFill>
                  <a:srgbClr val="008000"/>
                </a:solidFill>
              </a:rPr>
              <a:t>서버</a:t>
            </a:r>
            <a:endParaRPr lang="en-US" altLang="ko-KR" sz="800" dirty="0" smtClean="0">
              <a:solidFill>
                <a:srgbClr val="008000"/>
              </a:solidFill>
            </a:endParaRPr>
          </a:p>
          <a:p>
            <a:r>
              <a:rPr lang="en-US" altLang="ko-KR" sz="800" dirty="0" smtClean="0">
                <a:solidFill>
                  <a:srgbClr val="008000"/>
                </a:solidFill>
              </a:rPr>
              <a:t>5</a:t>
            </a:r>
            <a:r>
              <a:rPr lang="ko-KR" altLang="en-US" sz="800" dirty="0" smtClean="0">
                <a:solidFill>
                  <a:srgbClr val="008000"/>
                </a:solidFill>
              </a:rPr>
              <a:t>대에서 동시에 진행하였음</a:t>
            </a:r>
            <a:r>
              <a:rPr lang="en-US" altLang="ko-KR" sz="800" dirty="0" smtClean="0">
                <a:solidFill>
                  <a:srgbClr val="008000"/>
                </a:solidFill>
              </a:rPr>
              <a:t>.</a:t>
            </a:r>
            <a:endParaRPr lang="ko-KR" altLang="en-US" sz="800" dirty="0">
              <a:solidFill>
                <a:srgbClr val="008000"/>
              </a:solidFill>
            </a:endParaRPr>
          </a:p>
        </p:txBody>
      </p:sp>
      <p:cxnSp>
        <p:nvCxnSpPr>
          <p:cNvPr id="10" name="직선 화살표 연결선 9"/>
          <p:cNvCxnSpPr>
            <a:stCxn id="8" idx="0"/>
          </p:cNvCxnSpPr>
          <p:nvPr/>
        </p:nvCxnSpPr>
        <p:spPr>
          <a:xfrm flipH="1" flipV="1">
            <a:off x="8008652" y="6247288"/>
            <a:ext cx="11221" cy="158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6753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400" b="1" dirty="0" smtClean="0"/>
              <a:t>번호판 꼭지점 </a:t>
            </a:r>
            <a:r>
              <a:rPr lang="en-US" altLang="ko-KR" sz="4400" b="1" dirty="0" smtClean="0"/>
              <a:t>Detection</a:t>
            </a:r>
            <a:endParaRPr lang="ko-KR" altLang="en-US" sz="4400" b="1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2022. 10. 30.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7286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꼭지점 이미지를 </a:t>
            </a:r>
            <a:r>
              <a:rPr lang="en-US" altLang="ko-KR" dirty="0" smtClean="0"/>
              <a:t>YOLO </a:t>
            </a:r>
            <a:r>
              <a:rPr lang="ko-KR" altLang="en-US" dirty="0" smtClean="0"/>
              <a:t>모델로 </a:t>
            </a:r>
            <a:r>
              <a:rPr lang="en-US" altLang="ko-KR" dirty="0" smtClean="0"/>
              <a:t>Detection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628650" y="1211581"/>
            <a:ext cx="7886700" cy="1021856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원본 이미지에서 </a:t>
            </a:r>
            <a:r>
              <a:rPr lang="en-US" altLang="ko-KR" dirty="0" smtClean="0"/>
              <a:t>4</a:t>
            </a:r>
            <a:r>
              <a:rPr lang="ko-KR" altLang="en-US" dirty="0" smtClean="0"/>
              <a:t>군데 꼭지점의 좌표 </a:t>
            </a:r>
            <a:r>
              <a:rPr lang="en-US" altLang="ko-KR" dirty="0" smtClean="0"/>
              <a:t>(X, Y)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파일로 기록</a:t>
            </a:r>
            <a:endParaRPr lang="en-US" altLang="ko-KR" dirty="0" smtClean="0"/>
          </a:p>
          <a:p>
            <a:r>
              <a:rPr lang="en-US" altLang="ko-KR" dirty="0" err="1" smtClean="0"/>
              <a:t>json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파일에서 꼭지점의 좌표를 읽어서 그 좌표를 중심으로 하는 작은 사각형의 꼭지점 이미지를 </a:t>
            </a:r>
            <a:r>
              <a:rPr lang="en-US" altLang="ko-KR" dirty="0" smtClean="0"/>
              <a:t>YOLO</a:t>
            </a:r>
            <a:r>
              <a:rPr lang="ko-KR" altLang="en-US" dirty="0" smtClean="0"/>
              <a:t>의 입력 이미지로 활용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60" y="3695899"/>
            <a:ext cx="1768541" cy="101000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876356" y="3821202"/>
            <a:ext cx="187459" cy="148301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119514" y="3672901"/>
            <a:ext cx="187459" cy="148301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213244" y="4327466"/>
            <a:ext cx="187459" cy="148301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970085" y="4534607"/>
            <a:ext cx="187459" cy="148301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3227271" y="3118142"/>
            <a:ext cx="2081312" cy="2976078"/>
            <a:chOff x="1258735" y="2314695"/>
            <a:chExt cx="2081312" cy="2976078"/>
          </a:xfrm>
        </p:grpSpPr>
        <p:sp>
          <p:nvSpPr>
            <p:cNvPr id="7" name="TextBox 6"/>
            <p:cNvSpPr txBox="1"/>
            <p:nvPr/>
          </p:nvSpPr>
          <p:spPr>
            <a:xfrm>
              <a:off x="1312297" y="2613117"/>
              <a:ext cx="1511952" cy="2677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{</a:t>
              </a:r>
            </a:p>
            <a:p>
              <a:r>
                <a:rPr lang="en-US" altLang="ko-KR" sz="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  "region": {</a:t>
              </a:r>
            </a:p>
            <a:p>
              <a:r>
                <a:rPr lang="en-US" altLang="ko-KR" sz="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      "</a:t>
              </a:r>
              <a:r>
                <a:rPr lang="en-US" altLang="ko-KR" sz="700" dirty="0" err="1">
                  <a:latin typeface="Cascadia Code" panose="020B0609020000020004" pitchFamily="49" charset="0"/>
                  <a:cs typeface="Cascadia Code" panose="020B0609020000020004" pitchFamily="49" charset="0"/>
                </a:rPr>
                <a:t>LeftUp</a:t>
              </a:r>
              <a:r>
                <a:rPr lang="en-US" altLang="ko-KR" sz="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": [</a:t>
              </a:r>
            </a:p>
            <a:p>
              <a:r>
                <a:rPr lang="en-US" altLang="ko-KR" sz="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          16.0,</a:t>
              </a:r>
            </a:p>
            <a:p>
              <a:r>
                <a:rPr lang="en-US" altLang="ko-KR" sz="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          20.0</a:t>
              </a:r>
            </a:p>
            <a:p>
              <a:r>
                <a:rPr lang="en-US" altLang="ko-KR" sz="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      ],</a:t>
              </a:r>
            </a:p>
            <a:p>
              <a:r>
                <a:rPr lang="en-US" altLang="ko-KR" sz="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      "</a:t>
              </a:r>
              <a:r>
                <a:rPr lang="en-US" altLang="ko-KR" sz="700" dirty="0" err="1">
                  <a:latin typeface="Cascadia Code" panose="020B0609020000020004" pitchFamily="49" charset="0"/>
                  <a:cs typeface="Cascadia Code" panose="020B0609020000020004" pitchFamily="49" charset="0"/>
                </a:rPr>
                <a:t>RightUp</a:t>
              </a:r>
              <a:r>
                <a:rPr lang="en-US" altLang="ko-KR" sz="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": [</a:t>
              </a:r>
            </a:p>
            <a:p>
              <a:r>
                <a:rPr lang="en-US" altLang="ko-KR" sz="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          182.0,</a:t>
              </a:r>
            </a:p>
            <a:p>
              <a:r>
                <a:rPr lang="en-US" altLang="ko-KR" sz="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          3.0</a:t>
              </a:r>
            </a:p>
            <a:p>
              <a:r>
                <a:rPr lang="en-US" altLang="ko-KR" sz="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      ],</a:t>
              </a:r>
            </a:p>
            <a:p>
              <a:r>
                <a:rPr lang="en-US" altLang="ko-KR" sz="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      "</a:t>
              </a:r>
              <a:r>
                <a:rPr lang="en-US" altLang="ko-KR" sz="700" dirty="0" err="1">
                  <a:latin typeface="Cascadia Code" panose="020B0609020000020004" pitchFamily="49" charset="0"/>
                  <a:cs typeface="Cascadia Code" panose="020B0609020000020004" pitchFamily="49" charset="0"/>
                </a:rPr>
                <a:t>RightDown</a:t>
              </a:r>
              <a:r>
                <a:rPr lang="en-US" altLang="ko-KR" sz="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": [</a:t>
              </a:r>
            </a:p>
            <a:p>
              <a:r>
                <a:rPr lang="en-US" altLang="ko-KR" sz="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          190.0,</a:t>
              </a:r>
            </a:p>
            <a:p>
              <a:r>
                <a:rPr lang="en-US" altLang="ko-KR" sz="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          89.0</a:t>
              </a:r>
            </a:p>
            <a:p>
              <a:r>
                <a:rPr lang="en-US" altLang="ko-KR" sz="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      ],</a:t>
              </a:r>
            </a:p>
            <a:p>
              <a:r>
                <a:rPr lang="en-US" altLang="ko-KR" sz="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      "</a:t>
              </a:r>
              <a:r>
                <a:rPr lang="en-US" altLang="ko-KR" sz="700" dirty="0" err="1">
                  <a:latin typeface="Cascadia Code" panose="020B0609020000020004" pitchFamily="49" charset="0"/>
                  <a:cs typeface="Cascadia Code" panose="020B0609020000020004" pitchFamily="49" charset="0"/>
                </a:rPr>
                <a:t>LeftDown</a:t>
              </a:r>
              <a:r>
                <a:rPr lang="en-US" altLang="ko-KR" sz="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": [</a:t>
              </a:r>
            </a:p>
            <a:p>
              <a:r>
                <a:rPr lang="en-US" altLang="ko-KR" sz="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          27.0,</a:t>
              </a:r>
            </a:p>
            <a:p>
              <a:r>
                <a:rPr lang="en-US" altLang="ko-KR" sz="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          111.0</a:t>
              </a:r>
            </a:p>
            <a:p>
              <a:r>
                <a:rPr lang="en-US" altLang="ko-KR" sz="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      ]</a:t>
              </a:r>
            </a:p>
            <a:p>
              <a:r>
                <a:rPr lang="en-US" altLang="ko-KR" sz="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  },</a:t>
              </a:r>
            </a:p>
            <a:p>
              <a:r>
                <a:rPr lang="en-US" altLang="ko-KR" sz="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  "class": {</a:t>
              </a:r>
            </a:p>
            <a:p>
              <a:r>
                <a:rPr lang="en-US" altLang="ko-KR" sz="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      "1996_n": true</a:t>
              </a:r>
            </a:p>
            <a:p>
              <a:r>
                <a:rPr lang="en-US" altLang="ko-KR" sz="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  },</a:t>
              </a:r>
            </a:p>
            <a:p>
              <a:r>
                <a:rPr lang="en-US" altLang="ko-KR" sz="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  "text": "</a:t>
              </a:r>
              <a:r>
                <a:rPr lang="ko-KR" altLang="en-US" sz="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경기</a:t>
              </a:r>
              <a:r>
                <a:rPr lang="en-US" altLang="ko-KR" sz="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32</a:t>
              </a:r>
              <a:r>
                <a:rPr lang="ko-KR" altLang="en-US" sz="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도</a:t>
              </a:r>
              <a:r>
                <a:rPr lang="en-US" altLang="ko-KR" sz="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9430"</a:t>
              </a:r>
            </a:p>
            <a:p>
              <a:r>
                <a:rPr lang="en-US" altLang="ko-KR" sz="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}</a:t>
              </a:r>
              <a:endParaRPr lang="ko-KR" altLang="en-US" sz="700" dirty="0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58735" y="2314695"/>
              <a:ext cx="20813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/>
                <a:t>꼭지점 위치의 </a:t>
              </a:r>
              <a:r>
                <a:rPr lang="en-US" altLang="ko-KR" sz="1000" b="1" dirty="0" smtClean="0"/>
                <a:t>x, y </a:t>
              </a:r>
              <a:r>
                <a:rPr lang="ko-KR" altLang="en-US" sz="1000" b="1" dirty="0" smtClean="0"/>
                <a:t>좌표 파일</a:t>
              </a:r>
              <a:endParaRPr lang="ko-KR" altLang="en-US" sz="1000" b="1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752282" y="2871367"/>
              <a:ext cx="860836" cy="1742718"/>
            </a:xfrm>
            <a:prstGeom prst="rect">
              <a:avLst/>
            </a:pr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1" name="직선 화살표 연결선 20"/>
          <p:cNvCxnSpPr/>
          <p:nvPr/>
        </p:nvCxnSpPr>
        <p:spPr>
          <a:xfrm>
            <a:off x="2370835" y="3784127"/>
            <a:ext cx="1203465" cy="8650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986" y="4211766"/>
            <a:ext cx="1101118" cy="996249"/>
          </a:xfrm>
          <a:prstGeom prst="rect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814" y="4831210"/>
            <a:ext cx="1223345" cy="484241"/>
          </a:xfrm>
          <a:prstGeom prst="rect">
            <a:avLst/>
          </a:prstGeom>
        </p:spPr>
      </p:pic>
      <p:sp>
        <p:nvSpPr>
          <p:cNvPr id="30" name="왼쪽 중괄호 29"/>
          <p:cNvSpPr/>
          <p:nvPr/>
        </p:nvSpPr>
        <p:spPr>
          <a:xfrm rot="5400000">
            <a:off x="6406720" y="3444389"/>
            <a:ext cx="113904" cy="1144863"/>
          </a:xfrm>
          <a:prstGeom prst="leftBrace">
            <a:avLst>
              <a:gd name="adj1" fmla="val 3869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왼쪽 중괄호 30"/>
          <p:cNvSpPr/>
          <p:nvPr/>
        </p:nvSpPr>
        <p:spPr>
          <a:xfrm flipH="1">
            <a:off x="7182622" y="4131368"/>
            <a:ext cx="108336" cy="1144863"/>
          </a:xfrm>
          <a:prstGeom prst="leftBrace">
            <a:avLst>
              <a:gd name="adj1" fmla="val 3869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34986" y="3677724"/>
            <a:ext cx="21149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width = 21 </a:t>
            </a:r>
            <a:r>
              <a:rPr lang="en-US" altLang="ko-KR" sz="800" smtClean="0"/>
              <a:t>(</a:t>
            </a:r>
            <a:r>
              <a:rPr lang="ko-KR" altLang="en-US" sz="800" dirty="0" smtClean="0"/>
              <a:t>원본 이미지 </a:t>
            </a:r>
            <a:r>
              <a:rPr lang="en-US" altLang="ko-KR" sz="800" dirty="0" smtClean="0"/>
              <a:t>width</a:t>
            </a:r>
            <a:r>
              <a:rPr lang="ko-KR" altLang="en-US" sz="800" dirty="0" smtClean="0"/>
              <a:t>의 </a:t>
            </a:r>
            <a:r>
              <a:rPr lang="en-US" altLang="ko-KR" sz="800" dirty="0" smtClean="0"/>
              <a:t>10%)</a:t>
            </a:r>
            <a:endParaRPr lang="ko-KR" altLang="en-US" sz="800" dirty="0"/>
          </a:p>
        </p:txBody>
      </p:sp>
      <p:sp>
        <p:nvSpPr>
          <p:cNvPr id="34" name="TextBox 33"/>
          <p:cNvSpPr txBox="1"/>
          <p:nvPr/>
        </p:nvSpPr>
        <p:spPr>
          <a:xfrm>
            <a:off x="7327630" y="4483939"/>
            <a:ext cx="13802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height = 11 </a:t>
            </a:r>
          </a:p>
          <a:p>
            <a:r>
              <a:rPr lang="en-US" altLang="ko-KR" sz="800" dirty="0" smtClean="0"/>
              <a:t>(</a:t>
            </a:r>
            <a:r>
              <a:rPr lang="ko-KR" altLang="en-US" sz="800" dirty="0" smtClean="0"/>
              <a:t>원본 이미지 </a:t>
            </a:r>
            <a:r>
              <a:rPr lang="en-US" altLang="ko-KR" sz="800" dirty="0" smtClean="0"/>
              <a:t>height</a:t>
            </a:r>
            <a:r>
              <a:rPr lang="ko-KR" altLang="en-US" sz="800" dirty="0" smtClean="0"/>
              <a:t>의 </a:t>
            </a:r>
            <a:r>
              <a:rPr lang="en-US" altLang="ko-KR" sz="800" dirty="0" smtClean="0"/>
              <a:t>10%)</a:t>
            </a:r>
            <a:endParaRPr lang="ko-KR" altLang="en-US" sz="800" dirty="0"/>
          </a:p>
        </p:txBody>
      </p:sp>
      <p:sp>
        <p:nvSpPr>
          <p:cNvPr id="35" name="TextBox 34"/>
          <p:cNvSpPr txBox="1"/>
          <p:nvPr/>
        </p:nvSpPr>
        <p:spPr>
          <a:xfrm>
            <a:off x="5814903" y="3135859"/>
            <a:ext cx="18561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YOLOv4</a:t>
            </a:r>
            <a:r>
              <a:rPr lang="ko-KR" altLang="en-US" sz="1000" b="1" dirty="0" smtClean="0"/>
              <a:t>의 입력 이미지 예시</a:t>
            </a:r>
            <a:endParaRPr lang="ko-KR" altLang="en-US" sz="1000" b="1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5433970" y="3019940"/>
            <a:ext cx="3405088" cy="3110491"/>
          </a:xfrm>
          <a:prstGeom prst="roundRect">
            <a:avLst>
              <a:gd name="adj" fmla="val 572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6437851" y="4663570"/>
            <a:ext cx="87996" cy="91822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6149468" y="4467464"/>
            <a:ext cx="5767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chemeClr val="accent2"/>
                </a:solidFill>
              </a:rPr>
              <a:t>(16, 20)</a:t>
            </a:r>
            <a:endParaRPr lang="ko-KR" altLang="en-US" sz="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802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json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 잘못된 것 수정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10049" y="1679589"/>
            <a:ext cx="316144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03_2006_n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46</a:t>
            </a:r>
            <a:r>
              <a:rPr lang="ko-KR" altLang="en-US" sz="1200" dirty="0"/>
              <a:t>고</a:t>
            </a:r>
            <a:r>
              <a:rPr lang="en-US" altLang="ko-KR" sz="1200" dirty="0"/>
              <a:t>7770.json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30</a:t>
            </a:r>
            <a:r>
              <a:rPr lang="ko-KR" altLang="en-US" sz="1200" dirty="0"/>
              <a:t>도</a:t>
            </a:r>
            <a:r>
              <a:rPr lang="en-US" altLang="ko-KR" sz="1200" dirty="0"/>
              <a:t>3051.JPG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49</a:t>
            </a:r>
            <a:r>
              <a:rPr lang="ko-KR" altLang="en-US" sz="1200" dirty="0"/>
              <a:t>로</a:t>
            </a:r>
            <a:r>
              <a:rPr lang="en-US" altLang="ko-KR" sz="1200" dirty="0"/>
              <a:t>9464.json -&gt; 49</a:t>
            </a:r>
            <a:r>
              <a:rPr lang="ko-KR" altLang="en-US" sz="1200" dirty="0"/>
              <a:t>로</a:t>
            </a:r>
            <a:r>
              <a:rPr lang="en-US" altLang="ko-KR" sz="1200" dirty="0"/>
              <a:t>9462.json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64</a:t>
            </a:r>
            <a:r>
              <a:rPr lang="ko-KR" altLang="en-US" sz="1200" dirty="0"/>
              <a:t>두</a:t>
            </a:r>
            <a:r>
              <a:rPr lang="en-US" altLang="ko-KR" sz="1200" dirty="0"/>
              <a:t>4062.json -&gt; 64</a:t>
            </a:r>
            <a:r>
              <a:rPr lang="ko-KR" altLang="en-US" sz="1200" dirty="0"/>
              <a:t>다</a:t>
            </a:r>
            <a:r>
              <a:rPr lang="en-US" altLang="ko-KR" sz="1200" dirty="0"/>
              <a:t>4062.json</a:t>
            </a:r>
          </a:p>
          <a:p>
            <a:endParaRPr lang="en-US" altLang="ko-KR" sz="1200" dirty="0"/>
          </a:p>
          <a:p>
            <a:r>
              <a:rPr lang="en-US" altLang="ko-KR" sz="1400" b="1" dirty="0"/>
              <a:t>06_2019_r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223</a:t>
            </a:r>
            <a:r>
              <a:rPr lang="ko-KR" altLang="en-US" sz="1200" dirty="0"/>
              <a:t>나</a:t>
            </a:r>
            <a:r>
              <a:rPr lang="en-US" altLang="ko-KR" sz="1200" dirty="0"/>
              <a:t>9360'.JPG -&gt; 223</a:t>
            </a:r>
            <a:r>
              <a:rPr lang="ko-KR" altLang="en-US" sz="1200" dirty="0"/>
              <a:t>나</a:t>
            </a:r>
            <a:r>
              <a:rPr lang="en-US" altLang="ko-KR" sz="1200" dirty="0"/>
              <a:t>9360.JPG</a:t>
            </a:r>
          </a:p>
          <a:p>
            <a:endParaRPr lang="en-US" altLang="ko-KR" sz="1200" dirty="0"/>
          </a:p>
          <a:p>
            <a:r>
              <a:rPr lang="en-US" altLang="ko-KR" sz="1400" b="1" dirty="0"/>
              <a:t>07_bike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err="1"/>
              <a:t>서울중랑차</a:t>
            </a:r>
            <a:r>
              <a:rPr lang="en-US" altLang="ko-KR" sz="1200" dirty="0"/>
              <a:t>2417.json -&gt; </a:t>
            </a:r>
            <a:r>
              <a:rPr lang="ko-KR" altLang="en-US" sz="1200" dirty="0" err="1"/>
              <a:t>서울중차</a:t>
            </a:r>
            <a:r>
              <a:rPr lang="en-US" altLang="ko-KR" sz="1200" dirty="0"/>
              <a:t>2417.json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08498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YOLOv4 Training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Class </a:t>
            </a:r>
            <a:r>
              <a:rPr lang="ko-KR" altLang="en-US" dirty="0" smtClean="0"/>
              <a:t>개수 정의</a:t>
            </a:r>
            <a:r>
              <a:rPr lang="en-US" altLang="ko-KR" dirty="0" smtClean="0"/>
              <a:t>: 1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Corner </a:t>
            </a:r>
            <a:r>
              <a:rPr lang="ko-KR" altLang="en-US" dirty="0" smtClean="0"/>
              <a:t>하나만 정의함</a:t>
            </a:r>
            <a:endParaRPr lang="en-US" altLang="ko-KR" dirty="0" smtClean="0"/>
          </a:p>
          <a:p>
            <a:r>
              <a:rPr lang="en-US" altLang="ko-KR" dirty="0" smtClean="0"/>
              <a:t>Iteration=5000</a:t>
            </a:r>
            <a:r>
              <a:rPr lang="ko-KR" altLang="en-US" dirty="0" smtClean="0"/>
              <a:t>번 훈련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392" y="2485333"/>
            <a:ext cx="3691630" cy="36916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44392" y="6460249"/>
            <a:ext cx="4091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YOLOv4 </a:t>
            </a:r>
            <a:r>
              <a:rPr lang="ko-KR" altLang="en-US" sz="1200" b="1" dirty="0" smtClean="0"/>
              <a:t>훈련이 잘 되는 것으로 보임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895309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YOLOv4</a:t>
            </a:r>
            <a:r>
              <a:rPr lang="ko-KR" altLang="en-US" dirty="0" smtClean="0"/>
              <a:t>로 번호판 코너</a:t>
            </a:r>
            <a:r>
              <a:rPr lang="en-US" altLang="ko-KR" dirty="0" smtClean="0"/>
              <a:t> Detection </a:t>
            </a:r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28650" y="1211580"/>
            <a:ext cx="7886700" cy="915643"/>
          </a:xfrm>
        </p:spPr>
        <p:txBody>
          <a:bodyPr/>
          <a:lstStyle/>
          <a:p>
            <a:r>
              <a:rPr lang="ko-KR" altLang="en-US" dirty="0" smtClean="0"/>
              <a:t>코너를 </a:t>
            </a:r>
            <a:r>
              <a:rPr lang="en-US" altLang="ko-KR" dirty="0" smtClean="0"/>
              <a:t>4</a:t>
            </a:r>
            <a:r>
              <a:rPr lang="ko-KR" altLang="en-US" dirty="0" smtClean="0"/>
              <a:t>군데 </a:t>
            </a:r>
            <a:r>
              <a:rPr lang="en-US" altLang="ko-KR" dirty="0" smtClean="0"/>
              <a:t>detection </a:t>
            </a:r>
            <a:r>
              <a:rPr lang="ko-KR" altLang="en-US" dirty="0" smtClean="0"/>
              <a:t>하긴 했지만</a:t>
            </a:r>
            <a:r>
              <a:rPr lang="en-US" altLang="ko-KR" dirty="0" smtClean="0"/>
              <a:t>, False Detect</a:t>
            </a:r>
            <a:r>
              <a:rPr lang="ko-KR" altLang="en-US" dirty="0" smtClean="0"/>
              <a:t>가 너무 많음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968" y="2512195"/>
            <a:ext cx="3176527" cy="186407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491140" y="2725595"/>
            <a:ext cx="496830" cy="260924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ot"/>
          </a:ln>
          <a:effectLst>
            <a:glow rad="25400">
              <a:schemeClr val="accent1">
                <a:satMod val="175000"/>
                <a:alpha val="3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122590" y="2567420"/>
            <a:ext cx="436505" cy="295274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ot"/>
          </a:ln>
          <a:effectLst>
            <a:glow rad="25400">
              <a:schemeClr val="accent1">
                <a:satMod val="175000"/>
                <a:alpha val="3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001940" y="3799320"/>
            <a:ext cx="439680" cy="346074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ot"/>
          </a:ln>
          <a:effectLst>
            <a:glow rad="25400">
              <a:schemeClr val="accent1">
                <a:satMod val="175000"/>
                <a:alpha val="3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491140" y="3758044"/>
            <a:ext cx="465080" cy="584199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ot"/>
          </a:ln>
          <a:effectLst>
            <a:glow rad="25400">
              <a:schemeClr val="accent1">
                <a:satMod val="175000"/>
                <a:alpha val="3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735627" y="5086736"/>
            <a:ext cx="4091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번호판 꼭지점 검출에 </a:t>
            </a:r>
            <a:r>
              <a:rPr lang="en-US" altLang="ko-KR" sz="1200" b="1" dirty="0" smtClean="0"/>
              <a:t>YOLOv4</a:t>
            </a:r>
            <a:r>
              <a:rPr lang="ko-KR" altLang="en-US" sz="1200" b="1" dirty="0" smtClean="0"/>
              <a:t>를 사용하기는 어려움</a:t>
            </a:r>
            <a:endParaRPr lang="ko-KR" altLang="en-US" sz="1200" b="1" dirty="0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2433299" y="1522725"/>
            <a:ext cx="689291" cy="1098045"/>
          </a:xfrm>
          <a:prstGeom prst="straightConnector1">
            <a:avLst/>
          </a:prstGeom>
          <a:noFill/>
          <a:ln w="19050">
            <a:solidFill>
              <a:srgbClr val="0000FF"/>
            </a:solidFill>
            <a:prstDash val="sysDot"/>
            <a:headEnd type="none" w="med" len="med"/>
            <a:tailEnd type="arrow" w="med" len="med"/>
          </a:ln>
          <a:effectLst>
            <a:glow rad="25400">
              <a:schemeClr val="accent1">
                <a:satMod val="175000"/>
                <a:alpha val="3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2532489" y="1527129"/>
            <a:ext cx="2941835" cy="1227549"/>
          </a:xfrm>
          <a:prstGeom prst="straightConnector1">
            <a:avLst/>
          </a:prstGeom>
          <a:noFill/>
          <a:ln w="19050">
            <a:solidFill>
              <a:srgbClr val="0000FF"/>
            </a:solidFill>
            <a:prstDash val="sysDot"/>
            <a:headEnd type="none" w="med" len="med"/>
            <a:tailEnd type="arrow" w="med" len="med"/>
          </a:ln>
          <a:effectLst>
            <a:glow rad="25400">
              <a:schemeClr val="accent1">
                <a:satMod val="175000"/>
                <a:alpha val="3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2475100" y="1536232"/>
            <a:ext cx="2983636" cy="2362001"/>
          </a:xfrm>
          <a:prstGeom prst="straightConnector1">
            <a:avLst/>
          </a:prstGeom>
          <a:noFill/>
          <a:ln w="19050">
            <a:solidFill>
              <a:srgbClr val="0000FF"/>
            </a:solidFill>
            <a:prstDash val="sysDot"/>
            <a:headEnd type="none" w="med" len="med"/>
            <a:tailEnd type="arrow" w="med" len="med"/>
          </a:ln>
          <a:effectLst>
            <a:glow rad="25400">
              <a:schemeClr val="accent1">
                <a:satMod val="175000"/>
                <a:alpha val="3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2366033" y="1522725"/>
            <a:ext cx="614231" cy="2312663"/>
          </a:xfrm>
          <a:prstGeom prst="straightConnector1">
            <a:avLst/>
          </a:prstGeom>
          <a:noFill/>
          <a:ln w="19050">
            <a:solidFill>
              <a:srgbClr val="0000FF"/>
            </a:solidFill>
            <a:prstDash val="sysDot"/>
            <a:headEnd type="none" w="med" len="med"/>
            <a:tailEnd type="arrow" w="med" len="med"/>
          </a:ln>
          <a:effectLst>
            <a:glow rad="25400">
              <a:schemeClr val="accent1">
                <a:satMod val="175000"/>
                <a:alpha val="3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815171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직선 검출 방법 시도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Hough Line Transform</a:t>
            </a:r>
            <a:r>
              <a:rPr lang="ko-KR" altLang="en-US" dirty="0" smtClean="0"/>
              <a:t>으로 번호판 경계선을 찾아내는 방법을 시도 중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23397"/>
            <a:ext cx="1771341" cy="69145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156513"/>
            <a:ext cx="1771341" cy="6874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4185656"/>
            <a:ext cx="1771341" cy="6902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05" y="5217533"/>
            <a:ext cx="1776486" cy="6904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1674" y="4810019"/>
            <a:ext cx="2954866" cy="11517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35896" y="2322598"/>
            <a:ext cx="1047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/>
              <a:t>원본 이미지</a:t>
            </a:r>
            <a:endParaRPr lang="ko-KR" altLang="en-US" sz="1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635895" y="3361756"/>
            <a:ext cx="1406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mtClean="0"/>
              <a:t>Denoise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이미지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635895" y="4392266"/>
            <a:ext cx="1406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Grayscale </a:t>
            </a:r>
            <a:r>
              <a:rPr lang="ko-KR" altLang="en-US" sz="1200" b="1" dirty="0" smtClean="0"/>
              <a:t>이미지</a:t>
            </a:r>
            <a:endParaRPr lang="ko-KR" altLang="en-US" sz="1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635895" y="5391333"/>
            <a:ext cx="1406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Edge </a:t>
            </a:r>
            <a:r>
              <a:rPr lang="ko-KR" altLang="en-US" sz="1200" b="1" dirty="0" smtClean="0"/>
              <a:t>이미지</a:t>
            </a:r>
            <a:endParaRPr lang="ko-KR" altLang="en-US" sz="1200" b="1" dirty="0"/>
          </a:p>
        </p:txBody>
      </p:sp>
      <p:sp>
        <p:nvSpPr>
          <p:cNvPr id="13" name="직사각형 12"/>
          <p:cNvSpPr/>
          <p:nvPr/>
        </p:nvSpPr>
        <p:spPr>
          <a:xfrm>
            <a:off x="2709333" y="2831445"/>
            <a:ext cx="19473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rgbClr val="555555"/>
                </a:solidFill>
                <a:latin typeface="Helvetica" panose="020B0604020202020204" pitchFamily="34" charset="0"/>
              </a:rPr>
              <a:t>image </a:t>
            </a:r>
            <a:r>
              <a:rPr lang="en-US" altLang="ko-KR" sz="700" dirty="0" err="1">
                <a:solidFill>
                  <a:srgbClr val="555555"/>
                </a:solidFill>
                <a:latin typeface="Helvetica" panose="020B0604020202020204" pitchFamily="34" charset="0"/>
              </a:rPr>
              <a:t>denoising</a:t>
            </a:r>
            <a:r>
              <a:rPr lang="en-US" altLang="ko-KR" sz="700" dirty="0">
                <a:solidFill>
                  <a:srgbClr val="555555"/>
                </a:solidFill>
                <a:latin typeface="Helvetica" panose="020B0604020202020204" pitchFamily="34" charset="0"/>
              </a:rPr>
              <a:t> </a:t>
            </a:r>
            <a:r>
              <a:rPr lang="en-US" altLang="ko-KR" sz="700" dirty="0" smtClean="0">
                <a:solidFill>
                  <a:srgbClr val="555555"/>
                </a:solidFill>
                <a:latin typeface="Helvetica" panose="020B0604020202020204" pitchFamily="34" charset="0"/>
              </a:rPr>
              <a:t>using</a:t>
            </a:r>
          </a:p>
          <a:p>
            <a:r>
              <a:rPr lang="en-US" altLang="ko-KR" sz="700" dirty="0" smtClean="0">
                <a:solidFill>
                  <a:srgbClr val="555555"/>
                </a:solidFill>
                <a:latin typeface="Helvetica" panose="020B0604020202020204" pitchFamily="34" charset="0"/>
              </a:rPr>
              <a:t>Non-local </a:t>
            </a:r>
            <a:r>
              <a:rPr lang="en-US" altLang="ko-KR" sz="700" dirty="0">
                <a:solidFill>
                  <a:srgbClr val="555555"/>
                </a:solidFill>
                <a:latin typeface="Helvetica" panose="020B0604020202020204" pitchFamily="34" charset="0"/>
              </a:rPr>
              <a:t>Means </a:t>
            </a:r>
            <a:r>
              <a:rPr lang="en-US" altLang="ko-KR" sz="700" dirty="0" err="1">
                <a:solidFill>
                  <a:srgbClr val="555555"/>
                </a:solidFill>
                <a:latin typeface="Helvetica" panose="020B0604020202020204" pitchFamily="34" charset="0"/>
              </a:rPr>
              <a:t>Denoising</a:t>
            </a:r>
            <a:r>
              <a:rPr lang="en-US" altLang="ko-KR" sz="700" dirty="0">
                <a:solidFill>
                  <a:srgbClr val="555555"/>
                </a:solidFill>
                <a:latin typeface="Helvetica" panose="020B0604020202020204" pitchFamily="34" charset="0"/>
              </a:rPr>
              <a:t> algorithm</a:t>
            </a:r>
            <a:endParaRPr lang="ko-KR" altLang="en-US" sz="700" dirty="0"/>
          </a:p>
        </p:txBody>
      </p:sp>
      <p:sp>
        <p:nvSpPr>
          <p:cNvPr id="14" name="왼쪽으로 구부러진 화살표 13"/>
          <p:cNvSpPr/>
          <p:nvPr/>
        </p:nvSpPr>
        <p:spPr>
          <a:xfrm>
            <a:off x="2450791" y="2789671"/>
            <a:ext cx="235904" cy="503766"/>
          </a:xfrm>
          <a:prstGeom prst="curvedLef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왼쪽으로 구부러진 화살표 14"/>
          <p:cNvSpPr/>
          <p:nvPr/>
        </p:nvSpPr>
        <p:spPr>
          <a:xfrm>
            <a:off x="2444567" y="3838069"/>
            <a:ext cx="235904" cy="503766"/>
          </a:xfrm>
          <a:prstGeom prst="curvedLef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왼쪽으로 구부러진 화살표 15"/>
          <p:cNvSpPr/>
          <p:nvPr/>
        </p:nvSpPr>
        <p:spPr>
          <a:xfrm>
            <a:off x="2444567" y="4843463"/>
            <a:ext cx="235904" cy="503766"/>
          </a:xfrm>
          <a:prstGeom prst="curvedLef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80471" y="4995318"/>
            <a:ext cx="113030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 smtClean="0">
                <a:solidFill>
                  <a:srgbClr val="555555"/>
                </a:solidFill>
                <a:latin typeface="Helvetica" panose="020B0604020202020204" pitchFamily="34" charset="0"/>
              </a:rPr>
              <a:t>Canny edge detection</a:t>
            </a:r>
            <a:endParaRPr lang="ko-KR" altLang="en-US" sz="700" dirty="0"/>
          </a:p>
        </p:txBody>
      </p:sp>
      <p:sp>
        <p:nvSpPr>
          <p:cNvPr id="18" name="직사각형 17"/>
          <p:cNvSpPr/>
          <p:nvPr/>
        </p:nvSpPr>
        <p:spPr>
          <a:xfrm>
            <a:off x="2709333" y="3973301"/>
            <a:ext cx="113030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 smtClean="0">
                <a:solidFill>
                  <a:srgbClr val="555555"/>
                </a:solidFill>
                <a:latin typeface="Helvetica" panose="020B0604020202020204" pitchFamily="34" charset="0"/>
              </a:rPr>
              <a:t>Grayscale </a:t>
            </a:r>
            <a:r>
              <a:rPr lang="ko-KR" altLang="en-US" sz="700" dirty="0" smtClean="0">
                <a:solidFill>
                  <a:srgbClr val="555555"/>
                </a:solidFill>
                <a:latin typeface="Helvetica" panose="020B0604020202020204" pitchFamily="34" charset="0"/>
              </a:rPr>
              <a:t>변환</a:t>
            </a:r>
            <a:endParaRPr lang="ko-KR" altLang="en-US" sz="700" dirty="0"/>
          </a:p>
        </p:txBody>
      </p:sp>
      <p:sp>
        <p:nvSpPr>
          <p:cNvPr id="19" name="오른쪽 화살표 18"/>
          <p:cNvSpPr/>
          <p:nvPr/>
        </p:nvSpPr>
        <p:spPr>
          <a:xfrm>
            <a:off x="4532736" y="5195373"/>
            <a:ext cx="377930" cy="190500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089399" y="5481335"/>
            <a:ext cx="113030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 smtClean="0">
                <a:solidFill>
                  <a:srgbClr val="555555"/>
                </a:solidFill>
                <a:latin typeface="Helvetica" panose="020B0604020202020204" pitchFamily="34" charset="0"/>
              </a:rPr>
              <a:t>Hough Line Transform</a:t>
            </a:r>
            <a:endParaRPr lang="ko-KR" altLang="en-US" sz="700" dirty="0"/>
          </a:p>
        </p:txBody>
      </p:sp>
      <p:sp>
        <p:nvSpPr>
          <p:cNvPr id="21" name="TextBox 20"/>
          <p:cNvSpPr txBox="1"/>
          <p:nvPr/>
        </p:nvSpPr>
        <p:spPr>
          <a:xfrm>
            <a:off x="6276562" y="6038463"/>
            <a:ext cx="1588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Line-detected </a:t>
            </a:r>
            <a:r>
              <a:rPr lang="ko-KR" altLang="en-US" sz="1200" b="1" dirty="0" smtClean="0"/>
              <a:t>이미지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293706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Line Detection </a:t>
            </a:r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854" y="4779433"/>
            <a:ext cx="2791986" cy="15478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440" y="4779433"/>
            <a:ext cx="2804085" cy="1547812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 rot="21059571">
            <a:off x="3003702" y="5790491"/>
            <a:ext cx="2616200" cy="798133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4923366" y="6066366"/>
            <a:ext cx="2535766" cy="9736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139" y="2990804"/>
            <a:ext cx="2893445" cy="98231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7358" y="2993813"/>
            <a:ext cx="2937916" cy="97930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6472" y="2016727"/>
            <a:ext cx="1841338" cy="6540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956" y="2016727"/>
            <a:ext cx="1866900" cy="654050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303551" y="1545888"/>
            <a:ext cx="8493315" cy="2729780"/>
          </a:xfrm>
          <a:prstGeom prst="roundRect">
            <a:avLst>
              <a:gd name="adj" fmla="val 572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8198" y="4500033"/>
            <a:ext cx="8493315" cy="2236428"/>
          </a:xfrm>
          <a:prstGeom prst="roundRect">
            <a:avLst>
              <a:gd name="adj" fmla="val 572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58288" y="2419965"/>
            <a:ext cx="1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번호판의 수평선 중심으로</a:t>
            </a:r>
            <a:endParaRPr lang="en-US" altLang="ko-KR" sz="1200" b="1" dirty="0" smtClean="0"/>
          </a:p>
          <a:p>
            <a:r>
              <a:rPr lang="ko-KR" altLang="en-US" sz="1200" b="1" dirty="0" smtClean="0"/>
              <a:t>직선을 찾아낸다</a:t>
            </a:r>
            <a:r>
              <a:rPr lang="en-US" altLang="ko-KR" sz="1200" b="1" dirty="0" smtClean="0"/>
              <a:t>.</a:t>
            </a:r>
            <a:endParaRPr lang="ko-KR" altLang="en-US" sz="1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87172" y="5128953"/>
            <a:ext cx="19361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깨알 무늬가 있는 경우</a:t>
            </a:r>
            <a:endParaRPr lang="en-US" altLang="ko-KR" sz="1200" b="1" dirty="0" smtClean="0"/>
          </a:p>
          <a:p>
            <a:r>
              <a:rPr lang="ko-KR" altLang="en-US" sz="1200" b="1" dirty="0" smtClean="0"/>
              <a:t>수많은 직선이 찾아지는</a:t>
            </a:r>
            <a:endParaRPr lang="en-US" altLang="ko-KR" sz="1200" b="1" dirty="0" smtClean="0"/>
          </a:p>
          <a:p>
            <a:r>
              <a:rPr lang="ko-KR" altLang="en-US" sz="1200" b="1" dirty="0" smtClean="0"/>
              <a:t>문제점이 있다</a:t>
            </a:r>
            <a:r>
              <a:rPr lang="en-US" altLang="ko-KR" sz="1200" b="1" dirty="0" smtClean="0"/>
              <a:t>.</a:t>
            </a:r>
          </a:p>
          <a:p>
            <a:endParaRPr lang="en-US" altLang="ko-KR" sz="1200" b="1" dirty="0" smtClean="0"/>
          </a:p>
          <a:p>
            <a:r>
              <a:rPr lang="ko-KR" altLang="en-US" sz="1200" b="1" dirty="0" smtClean="0"/>
              <a:t>→번호판 영역만 잘 </a:t>
            </a:r>
            <a:r>
              <a:rPr lang="en-US" altLang="ko-KR" sz="1200" b="1" dirty="0" smtClean="0"/>
              <a:t>crop</a:t>
            </a:r>
            <a:r>
              <a:rPr lang="ko-KR" altLang="en-US" sz="1200" b="1" dirty="0" smtClean="0"/>
              <a:t>이 필요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998708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400" b="1" dirty="0" smtClean="0"/>
              <a:t>번호판 영역 </a:t>
            </a:r>
            <a:r>
              <a:rPr lang="en-US" altLang="ko-KR" sz="4400" b="1" dirty="0" smtClean="0"/>
              <a:t>Detection</a:t>
            </a:r>
            <a:br>
              <a:rPr lang="en-US" altLang="ko-KR" sz="4400" b="1" dirty="0" smtClean="0"/>
            </a:br>
            <a:r>
              <a:rPr lang="en-US" altLang="ko-KR" sz="3200" b="1" dirty="0" smtClean="0"/>
              <a:t>(</a:t>
            </a:r>
            <a:r>
              <a:rPr lang="en-US" altLang="ko-KR" sz="3200" b="1" dirty="0" err="1" smtClean="0"/>
              <a:t>Resnet</a:t>
            </a:r>
            <a:r>
              <a:rPr lang="en-US" altLang="ko-KR" sz="3200" b="1" dirty="0" smtClean="0"/>
              <a:t> </a:t>
            </a:r>
            <a:r>
              <a:rPr lang="ko-KR" altLang="en-US" sz="3200" b="1" dirty="0" smtClean="0"/>
              <a:t>활용</a:t>
            </a:r>
            <a:r>
              <a:rPr lang="en-US" altLang="ko-KR" sz="3200" b="1" dirty="0" smtClean="0"/>
              <a:t>)</a:t>
            </a:r>
            <a:endParaRPr lang="ko-KR" altLang="en-US" sz="3200" b="1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2022. 11. 2.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2445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환경 설정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6331" y="1171932"/>
            <a:ext cx="811529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dirty="0" smtClean="0"/>
              <a:t>Python 3.9</a:t>
            </a:r>
            <a:endParaRPr lang="en-US" altLang="ko-KR" b="1" dirty="0">
              <a:solidFill>
                <a:srgbClr val="0000FF"/>
              </a:solidFill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dirty="0" smtClean="0"/>
              <a:t>Tensorflow 2.10.0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61867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훈련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하기 </a:t>
            </a:r>
            <a:r>
              <a:rPr lang="en-US" altLang="ko-KR" dirty="0" smtClean="0"/>
              <a:t>(1/2)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6910" y="1373484"/>
            <a:ext cx="763108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Resnet_tf20_lpr </a:t>
            </a:r>
            <a:r>
              <a:rPr lang="ko-KR" altLang="en-US" sz="1200" dirty="0" smtClean="0"/>
              <a:t>폴더 아래에 </a:t>
            </a:r>
            <a:r>
              <a:rPr lang="en-US" altLang="ko-KR" sz="1200" dirty="0" smtClean="0"/>
              <a:t>label </a:t>
            </a:r>
            <a:r>
              <a:rPr lang="ko-KR" altLang="en-US" sz="1200" dirty="0" smtClean="0"/>
              <a:t>폴더를 신규로 생성한다</a:t>
            </a:r>
            <a:r>
              <a:rPr lang="en-US" altLang="ko-KR" sz="1200" dirty="0" smtClean="0"/>
              <a:t>.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 err="1" smtClean="0"/>
              <a:t>데이터셋</a:t>
            </a:r>
            <a:r>
              <a:rPr lang="en-US" altLang="ko-KR" sz="1200" dirty="0" smtClean="0"/>
              <a:t>.zip </a:t>
            </a:r>
            <a:r>
              <a:rPr lang="ko-KR" altLang="en-US" sz="1200" dirty="0" smtClean="0"/>
              <a:t>파일의 압축을 풀어서 </a:t>
            </a:r>
            <a:r>
              <a:rPr lang="en-US" altLang="ko-KR" sz="1200" dirty="0" err="1" smtClean="0"/>
              <a:t>json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폴더를 통째로 </a:t>
            </a:r>
            <a:r>
              <a:rPr lang="en-US" altLang="ko-KR" sz="1200" dirty="0" smtClean="0"/>
              <a:t>label </a:t>
            </a:r>
            <a:r>
              <a:rPr lang="ko-KR" altLang="en-US" sz="1200" dirty="0" smtClean="0"/>
              <a:t>폴더로 복사하고</a:t>
            </a:r>
            <a:r>
              <a:rPr lang="en-US" altLang="ko-KR" sz="1200" dirty="0" smtClean="0"/>
              <a:t>, classifier</a:t>
            </a:r>
            <a:r>
              <a:rPr lang="ko-KR" altLang="en-US" sz="1200" dirty="0" smtClean="0"/>
              <a:t>와 마찬가지로 앞에 번호를 붙여준다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7397" y="2118714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Lucida Console" panose="020B0609040504020204" pitchFamily="49" charset="0"/>
              </a:rPr>
              <a:t>D</a:t>
            </a:r>
            <a:r>
              <a:rPr lang="en-US" altLang="ko-KR" sz="1000" dirty="0" smtClean="0">
                <a:latin typeface="Lucida Console" panose="020B0609040504020204" pitchFamily="49" charset="0"/>
              </a:rPr>
              <a:t>:\Resnet_tf20_lpr\label</a:t>
            </a:r>
            <a:endParaRPr lang="ko-KR" altLang="en-US" sz="1000" dirty="0">
              <a:latin typeface="Lucida Console" panose="020B0609040504020204" pitchFamily="49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254" y="2472656"/>
            <a:ext cx="1949263" cy="277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506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훈련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하기 </a:t>
            </a:r>
            <a:r>
              <a:rPr lang="en-US" altLang="ko-KR" dirty="0" smtClean="0"/>
              <a:t>(2/2)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46137" y="1375597"/>
            <a:ext cx="76310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훈련 실행</a:t>
            </a:r>
            <a:r>
              <a:rPr lang="en-US" altLang="ko-KR" sz="1200" dirty="0" smtClean="0"/>
              <a:t>: --regression=True </a:t>
            </a:r>
            <a:r>
              <a:rPr lang="ko-KR" altLang="en-US" sz="1200" dirty="0" smtClean="0"/>
              <a:t>항목을 추가로 넣는다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59938" y="1699702"/>
            <a:ext cx="5905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Lucida Console" panose="020B0609040504020204" pitchFamily="49" charset="0"/>
              </a:rPr>
              <a:t>D</a:t>
            </a:r>
            <a:r>
              <a:rPr lang="en-US" altLang="ko-KR" sz="900" dirty="0" smtClean="0">
                <a:latin typeface="Lucida Console" panose="020B0609040504020204" pitchFamily="49" charset="0"/>
              </a:rPr>
              <a:t>:\Resnet_tf20_lpr&gt; </a:t>
            </a:r>
            <a:r>
              <a:rPr lang="en-US" altLang="ko-KR" sz="900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python </a:t>
            </a:r>
            <a:r>
              <a:rPr lang="en-US" altLang="ko-KR" sz="9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train.py </a:t>
            </a:r>
            <a:r>
              <a:rPr lang="en-US" altLang="ko-KR" sz="900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--epoch=3000 –-regression=True --model=resnet50</a:t>
            </a:r>
          </a:p>
          <a:p>
            <a:r>
              <a:rPr lang="en-US" altLang="ko-KR" sz="900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                 --</a:t>
            </a:r>
            <a:r>
              <a:rPr lang="en-US" altLang="ko-KR" sz="900" b="1" dirty="0" err="1" smtClean="0">
                <a:solidFill>
                  <a:srgbClr val="0070C0"/>
                </a:solidFill>
                <a:latin typeface="Lucida Console" panose="020B0609040504020204" pitchFamily="49" charset="0"/>
              </a:rPr>
              <a:t>savemodel-dir</a:t>
            </a:r>
            <a:r>
              <a:rPr lang="en-US" altLang="ko-KR" sz="900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=save_resnet50_regressor</a:t>
            </a:r>
            <a:endParaRPr lang="ko-KR" altLang="en-US" sz="900" b="1" dirty="0">
              <a:solidFill>
                <a:srgbClr val="0070C0"/>
              </a:solidFill>
              <a:latin typeface="Lucida Console" panose="020B0609040504020204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7831" y="2111146"/>
            <a:ext cx="6304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</a:rPr>
              <a:t>Resnet50 </a:t>
            </a:r>
            <a:r>
              <a:rPr lang="ko-KR" altLang="en-US" sz="1000" dirty="0">
                <a:solidFill>
                  <a:srgbClr val="0000FF"/>
                </a:solidFill>
              </a:rPr>
              <a:t>모델을 사용하여 </a:t>
            </a:r>
            <a:r>
              <a:rPr lang="en-US" altLang="ko-KR" sz="1000" dirty="0">
                <a:solidFill>
                  <a:srgbClr val="0000FF"/>
                </a:solidFill>
              </a:rPr>
              <a:t>Epoch=3000</a:t>
            </a:r>
            <a:r>
              <a:rPr lang="ko-KR" altLang="en-US" sz="1000" dirty="0">
                <a:solidFill>
                  <a:srgbClr val="0000FF"/>
                </a:solidFill>
              </a:rPr>
              <a:t>까지 훈련하고</a:t>
            </a:r>
            <a:r>
              <a:rPr lang="en-US" altLang="ko-KR" sz="1000" dirty="0">
                <a:solidFill>
                  <a:srgbClr val="0000FF"/>
                </a:solidFill>
              </a:rPr>
              <a:t>, weight</a:t>
            </a:r>
            <a:r>
              <a:rPr lang="ko-KR" altLang="en-US" sz="1000" dirty="0">
                <a:solidFill>
                  <a:srgbClr val="0000FF"/>
                </a:solidFill>
              </a:rPr>
              <a:t>를 </a:t>
            </a:r>
            <a:r>
              <a:rPr lang="en-US" altLang="ko-KR" sz="1000" dirty="0" smtClean="0">
                <a:solidFill>
                  <a:srgbClr val="0000FF"/>
                </a:solidFill>
              </a:rPr>
              <a:t>save_resnet50_regressor </a:t>
            </a:r>
            <a:r>
              <a:rPr lang="ko-KR" altLang="en-US" sz="1000" dirty="0">
                <a:solidFill>
                  <a:srgbClr val="0000FF"/>
                </a:solidFill>
              </a:rPr>
              <a:t>폴더에 저장한다</a:t>
            </a:r>
            <a:r>
              <a:rPr lang="en-US" altLang="ko-KR" sz="1000" dirty="0">
                <a:solidFill>
                  <a:srgbClr val="0000FF"/>
                </a:solidFill>
              </a:rPr>
              <a:t>. 1000 epoch </a:t>
            </a:r>
            <a:r>
              <a:rPr lang="ko-KR" altLang="en-US" sz="1000" dirty="0">
                <a:solidFill>
                  <a:srgbClr val="0000FF"/>
                </a:solidFill>
              </a:rPr>
              <a:t>단위로 중간 </a:t>
            </a:r>
            <a:r>
              <a:rPr lang="en-US" altLang="ko-KR" sz="1000" dirty="0">
                <a:solidFill>
                  <a:srgbClr val="0000FF"/>
                </a:solidFill>
              </a:rPr>
              <a:t>weight</a:t>
            </a:r>
            <a:r>
              <a:rPr lang="ko-KR" altLang="en-US" sz="1000" dirty="0">
                <a:solidFill>
                  <a:srgbClr val="0000FF"/>
                </a:solidFill>
              </a:rPr>
              <a:t>를 저장한다</a:t>
            </a:r>
            <a:r>
              <a:rPr lang="en-US" altLang="ko-KR" sz="1000" dirty="0">
                <a:solidFill>
                  <a:srgbClr val="0000FF"/>
                </a:solidFill>
              </a:rPr>
              <a:t>.</a:t>
            </a:r>
            <a:endParaRPr lang="ko-KR" altLang="en-US" sz="1000" dirty="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8707" y="1711248"/>
            <a:ext cx="4187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1)</a:t>
            </a:r>
            <a:endParaRPr lang="ko-KR" altLang="en-US" sz="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59938" y="2826156"/>
            <a:ext cx="5905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Lucida Console" panose="020B0609040504020204" pitchFamily="49" charset="0"/>
              </a:rPr>
              <a:t>D</a:t>
            </a:r>
            <a:r>
              <a:rPr lang="en-US" altLang="ko-KR" sz="900" dirty="0" smtClean="0">
                <a:latin typeface="Lucida Console" panose="020B0609040504020204" pitchFamily="49" charset="0"/>
              </a:rPr>
              <a:t>:\Resnet_tf20_lpr&gt; </a:t>
            </a:r>
            <a:r>
              <a:rPr lang="en-US" altLang="ko-KR" sz="900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python </a:t>
            </a:r>
            <a:r>
              <a:rPr lang="en-US" altLang="ko-KR" sz="9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train.py </a:t>
            </a:r>
            <a:r>
              <a:rPr lang="en-US" altLang="ko-KR" sz="900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--</a:t>
            </a:r>
            <a:r>
              <a:rPr lang="en-US" altLang="ko-KR" sz="9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epoch=2000 –-regression=True --</a:t>
            </a:r>
            <a:r>
              <a:rPr lang="en-US" altLang="ko-KR" sz="900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model=resnet18</a:t>
            </a:r>
          </a:p>
          <a:p>
            <a:r>
              <a:rPr lang="en-US" altLang="ko-KR" sz="9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900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                --</a:t>
            </a:r>
            <a:r>
              <a:rPr lang="en-US" altLang="ko-KR" sz="900" b="1" dirty="0" err="1" smtClean="0">
                <a:solidFill>
                  <a:srgbClr val="0070C0"/>
                </a:solidFill>
                <a:latin typeface="Lucida Console" panose="020B0609040504020204" pitchFamily="49" charset="0"/>
              </a:rPr>
              <a:t>savemodel-dir</a:t>
            </a:r>
            <a:r>
              <a:rPr lang="en-US" altLang="ko-KR" sz="900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=save_resnet18_regressor</a:t>
            </a:r>
            <a:endParaRPr lang="ko-KR" altLang="en-US" sz="900" b="1" dirty="0">
              <a:solidFill>
                <a:srgbClr val="0070C0"/>
              </a:solidFill>
              <a:latin typeface="Lucida Console" panose="020B0609040504020204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92227" y="3343113"/>
            <a:ext cx="6304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0000FF"/>
                </a:solidFill>
              </a:rPr>
              <a:t>Resnet18 </a:t>
            </a:r>
            <a:r>
              <a:rPr lang="ko-KR" altLang="en-US" sz="1000" dirty="0">
                <a:solidFill>
                  <a:srgbClr val="0000FF"/>
                </a:solidFill>
              </a:rPr>
              <a:t>모델을 사용하여 </a:t>
            </a:r>
            <a:r>
              <a:rPr lang="en-US" altLang="ko-KR" sz="1000" dirty="0" smtClean="0">
                <a:solidFill>
                  <a:srgbClr val="0000FF"/>
                </a:solidFill>
              </a:rPr>
              <a:t>Epoch=2000</a:t>
            </a:r>
            <a:r>
              <a:rPr lang="ko-KR" altLang="en-US" sz="1000" dirty="0">
                <a:solidFill>
                  <a:srgbClr val="0000FF"/>
                </a:solidFill>
              </a:rPr>
              <a:t>까지 훈련하고</a:t>
            </a:r>
            <a:r>
              <a:rPr lang="en-US" altLang="ko-KR" sz="1000" dirty="0">
                <a:solidFill>
                  <a:srgbClr val="0000FF"/>
                </a:solidFill>
              </a:rPr>
              <a:t>, weight</a:t>
            </a:r>
            <a:r>
              <a:rPr lang="ko-KR" altLang="en-US" sz="1000" dirty="0">
                <a:solidFill>
                  <a:srgbClr val="0000FF"/>
                </a:solidFill>
              </a:rPr>
              <a:t>를 </a:t>
            </a:r>
            <a:r>
              <a:rPr lang="en-US" altLang="ko-KR" sz="1000" dirty="0" smtClean="0">
                <a:solidFill>
                  <a:srgbClr val="0000FF"/>
                </a:solidFill>
              </a:rPr>
              <a:t>save_resnet18_regressor </a:t>
            </a:r>
            <a:r>
              <a:rPr lang="ko-KR" altLang="en-US" sz="1000" dirty="0">
                <a:solidFill>
                  <a:srgbClr val="0000FF"/>
                </a:solidFill>
              </a:rPr>
              <a:t>폴더에 저장한다</a:t>
            </a:r>
            <a:r>
              <a:rPr lang="en-US" altLang="ko-KR" sz="1000" dirty="0">
                <a:solidFill>
                  <a:srgbClr val="0000FF"/>
                </a:solidFill>
              </a:rPr>
              <a:t>. 1000 epoch </a:t>
            </a:r>
            <a:r>
              <a:rPr lang="ko-KR" altLang="en-US" sz="1000" dirty="0">
                <a:solidFill>
                  <a:srgbClr val="0000FF"/>
                </a:solidFill>
              </a:rPr>
              <a:t>단위로 중간 </a:t>
            </a:r>
            <a:r>
              <a:rPr lang="en-US" altLang="ko-KR" sz="1000" dirty="0">
                <a:solidFill>
                  <a:srgbClr val="0000FF"/>
                </a:solidFill>
              </a:rPr>
              <a:t>weight</a:t>
            </a:r>
            <a:r>
              <a:rPr lang="ko-KR" altLang="en-US" sz="1000" dirty="0">
                <a:solidFill>
                  <a:srgbClr val="0000FF"/>
                </a:solidFill>
              </a:rPr>
              <a:t>를 저장한다</a:t>
            </a:r>
            <a:r>
              <a:rPr lang="en-US" altLang="ko-KR" sz="1000" dirty="0">
                <a:solidFill>
                  <a:srgbClr val="0000FF"/>
                </a:solidFill>
              </a:rPr>
              <a:t>.</a:t>
            </a:r>
            <a:endParaRPr lang="ko-KR" altLang="en-US" sz="1000" dirty="0">
              <a:solidFill>
                <a:srgbClr val="0000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88707" y="2806930"/>
            <a:ext cx="4187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2)</a:t>
            </a:r>
            <a:endParaRPr lang="ko-KR" altLang="en-US" sz="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타원 2"/>
          <p:cNvSpPr/>
          <p:nvPr/>
        </p:nvSpPr>
        <p:spPr>
          <a:xfrm>
            <a:off x="4633546" y="1678972"/>
            <a:ext cx="1332035" cy="2779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676042" y="2791388"/>
            <a:ext cx="1332035" cy="2779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804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Prediction </a:t>
            </a:r>
            <a:r>
              <a:rPr lang="ko-KR" altLang="en-US" dirty="0" smtClean="0"/>
              <a:t>해보기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76910" y="1173959"/>
            <a:ext cx="76310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Prediction</a:t>
            </a:r>
            <a:r>
              <a:rPr lang="ko-KR" altLang="en-US" sz="1200" dirty="0" smtClean="0"/>
              <a:t> 실행</a:t>
            </a:r>
            <a:endParaRPr lang="en-US" altLang="ko-KR" sz="12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112911" y="1498064"/>
            <a:ext cx="6043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Lucida Console" panose="020B0609040504020204" pitchFamily="49" charset="0"/>
              </a:rPr>
              <a:t>D</a:t>
            </a:r>
            <a:r>
              <a:rPr lang="en-US" altLang="ko-KR" sz="900" dirty="0" smtClean="0">
                <a:latin typeface="Lucida Console" panose="020B0609040504020204" pitchFamily="49" charset="0"/>
              </a:rPr>
              <a:t>:\Resnet_tf20_lpr&gt; </a:t>
            </a:r>
            <a:r>
              <a:rPr lang="en-US" altLang="ko-KR" sz="900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python predict.py </a:t>
            </a:r>
            <a:r>
              <a:rPr lang="en-US" altLang="ko-KR" sz="9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--epoch=3000 --model=resnet50 –-</a:t>
            </a:r>
            <a:r>
              <a:rPr lang="en-US" altLang="ko-KR" sz="900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regression=True</a:t>
            </a:r>
          </a:p>
          <a:p>
            <a:r>
              <a:rPr lang="en-US" altLang="ko-KR" sz="9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900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                     --</a:t>
            </a:r>
            <a:r>
              <a:rPr lang="en-US" altLang="ko-KR" sz="900" b="1" dirty="0" err="1" smtClean="0">
                <a:solidFill>
                  <a:srgbClr val="0070C0"/>
                </a:solidFill>
                <a:latin typeface="Lucida Console" panose="020B0609040504020204" pitchFamily="49" charset="0"/>
              </a:rPr>
              <a:t>savemodel-dir</a:t>
            </a:r>
            <a:r>
              <a:rPr lang="en-US" altLang="ko-KR" sz="900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=save_resnet50_reg</a:t>
            </a:r>
            <a:endParaRPr lang="ko-KR" altLang="en-US" sz="900" b="1" dirty="0">
              <a:solidFill>
                <a:srgbClr val="0070C0"/>
              </a:solidFill>
              <a:latin typeface="Lucida Console" panose="020B060904050402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40804" y="1913906"/>
            <a:ext cx="63042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</a:rPr>
              <a:t>Resnet50 </a:t>
            </a:r>
            <a:r>
              <a:rPr lang="ko-KR" altLang="en-US" sz="1000" dirty="0">
                <a:solidFill>
                  <a:srgbClr val="0000FF"/>
                </a:solidFill>
              </a:rPr>
              <a:t>모델을 사용하여 </a:t>
            </a:r>
            <a:r>
              <a:rPr lang="en-US" altLang="ko-KR" sz="1000" dirty="0" smtClean="0">
                <a:solidFill>
                  <a:srgbClr val="0000FF"/>
                </a:solidFill>
              </a:rPr>
              <a:t>Epoch=3000 </a:t>
            </a:r>
            <a:r>
              <a:rPr lang="ko-KR" altLang="en-US" sz="1000" dirty="0" smtClean="0">
                <a:solidFill>
                  <a:srgbClr val="0000FF"/>
                </a:solidFill>
              </a:rPr>
              <a:t>까지 훈련된</a:t>
            </a:r>
            <a:r>
              <a:rPr lang="en-US" altLang="ko-KR" sz="1000" dirty="0" smtClean="0">
                <a:solidFill>
                  <a:srgbClr val="0000FF"/>
                </a:solidFill>
              </a:rPr>
              <a:t> </a:t>
            </a:r>
            <a:r>
              <a:rPr lang="en-US" altLang="ko-KR" sz="1000" dirty="0">
                <a:solidFill>
                  <a:srgbClr val="0000FF"/>
                </a:solidFill>
              </a:rPr>
              <a:t>weight</a:t>
            </a:r>
            <a:r>
              <a:rPr lang="ko-KR" altLang="en-US" sz="1000" dirty="0">
                <a:solidFill>
                  <a:srgbClr val="0000FF"/>
                </a:solidFill>
              </a:rPr>
              <a:t>를 </a:t>
            </a:r>
            <a:r>
              <a:rPr lang="ko-KR" altLang="en-US" sz="1000" dirty="0" smtClean="0">
                <a:solidFill>
                  <a:srgbClr val="0000FF"/>
                </a:solidFill>
              </a:rPr>
              <a:t>사용하여 </a:t>
            </a:r>
            <a:r>
              <a:rPr lang="en-US" altLang="ko-KR" sz="1000" dirty="0" smtClean="0">
                <a:solidFill>
                  <a:srgbClr val="0000FF"/>
                </a:solidFill>
              </a:rPr>
              <a:t>test dataset</a:t>
            </a:r>
            <a:r>
              <a:rPr lang="ko-KR" altLang="en-US" sz="1000" dirty="0" smtClean="0">
                <a:solidFill>
                  <a:srgbClr val="0000FF"/>
                </a:solidFill>
              </a:rPr>
              <a:t>에 대해 </a:t>
            </a:r>
            <a:r>
              <a:rPr lang="en-US" altLang="ko-KR" sz="1000" dirty="0" smtClean="0">
                <a:solidFill>
                  <a:srgbClr val="0000FF"/>
                </a:solidFill>
              </a:rPr>
              <a:t>prediction</a:t>
            </a:r>
            <a:r>
              <a:rPr lang="ko-KR" altLang="en-US" sz="1000" dirty="0" smtClean="0">
                <a:solidFill>
                  <a:srgbClr val="0000FF"/>
                </a:solidFill>
              </a:rPr>
              <a:t>을 한다</a:t>
            </a:r>
            <a:r>
              <a:rPr lang="en-US" altLang="ko-KR" sz="1000" dirty="0" smtClean="0">
                <a:solidFill>
                  <a:srgbClr val="0000FF"/>
                </a:solidFill>
              </a:rPr>
              <a:t>.</a:t>
            </a:r>
            <a:endParaRPr lang="ko-KR" altLang="en-US" sz="1000" dirty="0">
              <a:solidFill>
                <a:srgbClr val="0000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1680" y="1509610"/>
            <a:ext cx="4187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1)</a:t>
            </a:r>
            <a:endParaRPr lang="ko-KR" altLang="en-US" sz="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12911" y="4737232"/>
            <a:ext cx="6043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Lucida Console" panose="020B0609040504020204" pitchFamily="49" charset="0"/>
              </a:rPr>
              <a:t>D</a:t>
            </a:r>
            <a:r>
              <a:rPr lang="en-US" altLang="ko-KR" sz="900" dirty="0" smtClean="0">
                <a:latin typeface="Lucida Console" panose="020B0609040504020204" pitchFamily="49" charset="0"/>
              </a:rPr>
              <a:t>:\Resnet_tf20_lpr&gt; </a:t>
            </a:r>
            <a:r>
              <a:rPr lang="en-US" altLang="ko-KR" sz="900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python predict.py –epoch=final --model=resnet18 </a:t>
            </a:r>
            <a:r>
              <a:rPr lang="en-US" altLang="ko-KR" sz="9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–-regression=True</a:t>
            </a:r>
          </a:p>
          <a:p>
            <a:r>
              <a:rPr lang="en-US" altLang="ko-KR" sz="900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                      --</a:t>
            </a:r>
            <a:r>
              <a:rPr lang="en-US" altLang="ko-KR" sz="900" b="1" dirty="0" err="1" smtClean="0">
                <a:solidFill>
                  <a:srgbClr val="0070C0"/>
                </a:solidFill>
                <a:latin typeface="Lucida Console" panose="020B0609040504020204" pitchFamily="49" charset="0"/>
              </a:rPr>
              <a:t>savemodel-dir</a:t>
            </a:r>
            <a:r>
              <a:rPr lang="en-US" altLang="ko-KR" sz="900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=save_resnet18_reg</a:t>
            </a:r>
            <a:endParaRPr lang="ko-KR" altLang="en-US" sz="900" b="1" dirty="0">
              <a:solidFill>
                <a:srgbClr val="0070C0"/>
              </a:solidFill>
              <a:latin typeface="Lucida Console" panose="020B0609040504020204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40804" y="5126697"/>
            <a:ext cx="63042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0000FF"/>
                </a:solidFill>
              </a:rPr>
              <a:t>Resnet18 </a:t>
            </a:r>
            <a:r>
              <a:rPr lang="ko-KR" altLang="en-US" sz="1000" dirty="0">
                <a:solidFill>
                  <a:srgbClr val="0000FF"/>
                </a:solidFill>
              </a:rPr>
              <a:t>모델을 사용하여 </a:t>
            </a:r>
            <a:r>
              <a:rPr lang="en-US" altLang="ko-KR" sz="1000" dirty="0" smtClean="0">
                <a:solidFill>
                  <a:srgbClr val="0000FF"/>
                </a:solidFill>
              </a:rPr>
              <a:t>Epoch=final </a:t>
            </a:r>
            <a:r>
              <a:rPr lang="ko-KR" altLang="en-US" sz="1000" dirty="0" smtClean="0">
                <a:solidFill>
                  <a:srgbClr val="0000FF"/>
                </a:solidFill>
              </a:rPr>
              <a:t>까지 훈련된</a:t>
            </a:r>
            <a:r>
              <a:rPr lang="en-US" altLang="ko-KR" sz="1000" dirty="0" smtClean="0">
                <a:solidFill>
                  <a:srgbClr val="0000FF"/>
                </a:solidFill>
              </a:rPr>
              <a:t> </a:t>
            </a:r>
            <a:r>
              <a:rPr lang="en-US" altLang="ko-KR" sz="1000" dirty="0">
                <a:solidFill>
                  <a:srgbClr val="0000FF"/>
                </a:solidFill>
              </a:rPr>
              <a:t>weight</a:t>
            </a:r>
            <a:r>
              <a:rPr lang="ko-KR" altLang="en-US" sz="1000" dirty="0">
                <a:solidFill>
                  <a:srgbClr val="0000FF"/>
                </a:solidFill>
              </a:rPr>
              <a:t>를 </a:t>
            </a:r>
            <a:r>
              <a:rPr lang="ko-KR" altLang="en-US" sz="1000" dirty="0" smtClean="0">
                <a:solidFill>
                  <a:srgbClr val="0000FF"/>
                </a:solidFill>
              </a:rPr>
              <a:t>사용하여 </a:t>
            </a:r>
            <a:r>
              <a:rPr lang="en-US" altLang="ko-KR" sz="1000" dirty="0" smtClean="0">
                <a:solidFill>
                  <a:srgbClr val="0000FF"/>
                </a:solidFill>
              </a:rPr>
              <a:t>test dataset</a:t>
            </a:r>
            <a:r>
              <a:rPr lang="ko-KR" altLang="en-US" sz="1000" dirty="0" smtClean="0">
                <a:solidFill>
                  <a:srgbClr val="0000FF"/>
                </a:solidFill>
              </a:rPr>
              <a:t>에 대해 </a:t>
            </a:r>
            <a:r>
              <a:rPr lang="en-US" altLang="ko-KR" sz="1000" dirty="0" smtClean="0">
                <a:solidFill>
                  <a:srgbClr val="0000FF"/>
                </a:solidFill>
              </a:rPr>
              <a:t>prediction</a:t>
            </a:r>
            <a:r>
              <a:rPr lang="ko-KR" altLang="en-US" sz="1000" dirty="0" smtClean="0">
                <a:solidFill>
                  <a:srgbClr val="0000FF"/>
                </a:solidFill>
              </a:rPr>
              <a:t>을 한다</a:t>
            </a:r>
            <a:r>
              <a:rPr lang="en-US" altLang="ko-KR" sz="1000" dirty="0" smtClean="0">
                <a:solidFill>
                  <a:srgbClr val="0000FF"/>
                </a:solidFill>
              </a:rPr>
              <a:t>.</a:t>
            </a:r>
            <a:endParaRPr lang="ko-KR" altLang="en-US" sz="1000" dirty="0">
              <a:solidFill>
                <a:srgbClr val="0000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1680" y="4748778"/>
            <a:ext cx="4187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2)</a:t>
            </a:r>
            <a:endParaRPr lang="ko-KR" altLang="en-US" sz="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824518" y="1463712"/>
            <a:ext cx="1332035" cy="2779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170" y="2731724"/>
            <a:ext cx="1279526" cy="1078458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2437783" y="2689162"/>
            <a:ext cx="259373" cy="254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754378" y="2704974"/>
            <a:ext cx="42771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0000FF"/>
                </a:solidFill>
              </a:rPr>
              <a:t>이미지 보여주기 화면이 뜨면 </a:t>
            </a:r>
            <a:r>
              <a:rPr lang="en-US" altLang="ko-KR" sz="1000" dirty="0" smtClean="0">
                <a:solidFill>
                  <a:srgbClr val="0000FF"/>
                </a:solidFill>
              </a:rPr>
              <a:t>X</a:t>
            </a:r>
            <a:r>
              <a:rPr lang="ko-KR" altLang="en-US" sz="1000" dirty="0" smtClean="0">
                <a:solidFill>
                  <a:srgbClr val="0000FF"/>
                </a:solidFill>
              </a:rPr>
              <a:t>자를 눌러주면 다음 이미지로 넘어간다</a:t>
            </a:r>
            <a:r>
              <a:rPr lang="en-US" altLang="ko-KR" sz="1000" dirty="0" smtClean="0">
                <a:solidFill>
                  <a:srgbClr val="0000FF"/>
                </a:solidFill>
              </a:rPr>
              <a:t>.</a:t>
            </a:r>
            <a:endParaRPr lang="ko-KR" altLang="en-US" sz="1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293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Pre-trained</a:t>
            </a:r>
            <a:r>
              <a:rPr lang="ko-KR" altLang="en-US" dirty="0" smtClean="0"/>
              <a:t> </a:t>
            </a:r>
            <a:r>
              <a:rPr lang="en-US" altLang="ko-KR" dirty="0" smtClean="0"/>
              <a:t>weight </a:t>
            </a:r>
            <a:r>
              <a:rPr lang="ko-KR" altLang="en-US" dirty="0" smtClean="0"/>
              <a:t>다운로드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6910" y="1180444"/>
            <a:ext cx="76310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훈련에 시간이 많이 걸리므로 아래 링크에서 제가 훈련해 놓은 </a:t>
            </a:r>
            <a:r>
              <a:rPr lang="en-US" altLang="ko-KR" sz="1200" dirty="0" smtClean="0"/>
              <a:t>weight</a:t>
            </a:r>
            <a:r>
              <a:rPr lang="ko-KR" altLang="en-US" sz="1200" dirty="0" smtClean="0"/>
              <a:t>를 다운로드 해서 사용해보세요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260620" y="1659939"/>
            <a:ext cx="6766755" cy="349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https://</a:t>
            </a:r>
            <a:r>
              <a:rPr lang="ko-KR" altLang="en-US" sz="1200" dirty="0" smtClean="0"/>
              <a:t>drive.google.com/drive/folders/142O7W8Y9G9Gm-iOU_tm2RhUd5KHy0A_z?usp=sharing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6062134" y="3560792"/>
            <a:ext cx="2486516" cy="34970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 smtClean="0">
                <a:solidFill>
                  <a:srgbClr val="0000FF"/>
                </a:solidFill>
              </a:rPr>
              <a:t>Resnet18, Resnet34, Resnet50, Resnet101 regression </a:t>
            </a:r>
            <a:r>
              <a:rPr lang="ko-KR" altLang="en-US" sz="900" dirty="0" smtClean="0">
                <a:solidFill>
                  <a:srgbClr val="0000FF"/>
                </a:solidFill>
              </a:rPr>
              <a:t>모델의 </a:t>
            </a:r>
            <a:r>
              <a:rPr lang="en-US" altLang="ko-KR" sz="900" dirty="0" smtClean="0">
                <a:solidFill>
                  <a:srgbClr val="0000FF"/>
                </a:solidFill>
              </a:rPr>
              <a:t>weight </a:t>
            </a:r>
            <a:r>
              <a:rPr lang="ko-KR" altLang="en-US" sz="900" dirty="0" smtClean="0">
                <a:solidFill>
                  <a:srgbClr val="0000FF"/>
                </a:solidFill>
              </a:rPr>
              <a:t>파일 모음</a:t>
            </a:r>
            <a:endParaRPr lang="en-US" altLang="ko-KR" sz="900" dirty="0" smtClean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62134" y="3223567"/>
            <a:ext cx="2584026" cy="34970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 smtClean="0">
                <a:solidFill>
                  <a:srgbClr val="0000FF"/>
                </a:solidFill>
              </a:rPr>
              <a:t>Resnet101, </a:t>
            </a:r>
            <a:r>
              <a:rPr lang="en-US" altLang="ko-KR" sz="900" dirty="0">
                <a:solidFill>
                  <a:srgbClr val="0000FF"/>
                </a:solidFill>
              </a:rPr>
              <a:t>Resnet152 </a:t>
            </a:r>
            <a:r>
              <a:rPr lang="en-US" altLang="ko-KR" sz="900" dirty="0" smtClean="0">
                <a:solidFill>
                  <a:srgbClr val="0000FF"/>
                </a:solidFill>
              </a:rPr>
              <a:t>regression</a:t>
            </a:r>
            <a:r>
              <a:rPr lang="ko-KR" altLang="en-US" sz="900" dirty="0" smtClean="0">
                <a:solidFill>
                  <a:srgbClr val="0000FF"/>
                </a:solidFill>
              </a:rPr>
              <a:t>모델의 </a:t>
            </a:r>
            <a:r>
              <a:rPr lang="en-US" altLang="ko-KR" sz="900" dirty="0" smtClean="0">
                <a:solidFill>
                  <a:srgbClr val="0000FF"/>
                </a:solidFill>
              </a:rPr>
              <a:t>weight </a:t>
            </a:r>
            <a:r>
              <a:rPr lang="ko-KR" altLang="en-US" sz="900" dirty="0" smtClean="0">
                <a:solidFill>
                  <a:srgbClr val="0000FF"/>
                </a:solidFill>
              </a:rPr>
              <a:t>파일 모음</a:t>
            </a:r>
            <a:endParaRPr lang="en-US" altLang="ko-KR" sz="900" dirty="0" smtClean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6910" y="4258428"/>
            <a:ext cx="7631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다운로드한 </a:t>
            </a:r>
            <a:r>
              <a:rPr lang="en-US" altLang="ko-KR" sz="1200" dirty="0" smtClean="0"/>
              <a:t>pre-trained weight</a:t>
            </a:r>
            <a:r>
              <a:rPr lang="ko-KR" altLang="en-US" sz="1200" dirty="0" smtClean="0"/>
              <a:t>는 아래의 위치에 풀어 놓는다</a:t>
            </a:r>
            <a:r>
              <a:rPr lang="en-US" altLang="ko-KR" sz="1200" dirty="0" smtClean="0"/>
              <a:t>.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이미 훈련을 했다면 해당 모델의 폴더가 생성되어 있을 것이므로 덮어쓰지 않도록 주의</a:t>
            </a:r>
            <a:r>
              <a:rPr lang="ko-KR" altLang="en-US" sz="1200" dirty="0" smtClean="0"/>
              <a:t>한다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19" y="2167617"/>
            <a:ext cx="4920615" cy="156802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036319" y="2722880"/>
            <a:ext cx="4920615" cy="4064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71880" y="3186002"/>
            <a:ext cx="4846320" cy="549641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  <a:effectLst>
            <a:glow rad="254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3935870" y="4720093"/>
            <a:ext cx="1305560" cy="1997967"/>
            <a:chOff x="2246630" y="5345991"/>
            <a:chExt cx="1383498" cy="2172335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6630" y="5345991"/>
              <a:ext cx="1383498" cy="2172335"/>
            </a:xfrm>
            <a:prstGeom prst="rect">
              <a:avLst/>
            </a:prstGeom>
          </p:spPr>
        </p:pic>
        <p:sp>
          <p:nvSpPr>
            <p:cNvPr id="10" name="모서리가 둥근 직사각형 9"/>
            <p:cNvSpPr/>
            <p:nvPr/>
          </p:nvSpPr>
          <p:spPr>
            <a:xfrm>
              <a:off x="2256790" y="6500897"/>
              <a:ext cx="1334770" cy="205467"/>
            </a:xfrm>
            <a:prstGeom prst="roundRect">
              <a:avLst>
                <a:gd name="adj" fmla="val 9820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2256790" y="5732029"/>
              <a:ext cx="1334770" cy="205467"/>
            </a:xfrm>
            <a:prstGeom prst="roundRect">
              <a:avLst>
                <a:gd name="adj" fmla="val 9820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2261870" y="6116463"/>
              <a:ext cx="1334770" cy="205467"/>
            </a:xfrm>
            <a:prstGeom prst="roundRect">
              <a:avLst>
                <a:gd name="adj" fmla="val 9820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2246630" y="6889303"/>
              <a:ext cx="1334770" cy="205467"/>
            </a:xfrm>
            <a:prstGeom prst="roundRect">
              <a:avLst>
                <a:gd name="adj" fmla="val 9820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2256790" y="7299609"/>
              <a:ext cx="1334770" cy="205467"/>
            </a:xfrm>
            <a:prstGeom prst="roundRect">
              <a:avLst>
                <a:gd name="adj" fmla="val 9820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63699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번호판 영역 </a:t>
            </a:r>
            <a:r>
              <a:rPr lang="en-US" altLang="ko-KR" dirty="0" smtClean="0"/>
              <a:t>Detection </a:t>
            </a:r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104" y="1431931"/>
            <a:ext cx="1573182" cy="11250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754" y="1533531"/>
            <a:ext cx="1788775" cy="87524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526" y="1559571"/>
            <a:ext cx="1427454" cy="83644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6137" y="1555388"/>
            <a:ext cx="1274863" cy="82620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0622" y="4313374"/>
            <a:ext cx="1514995" cy="121390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031" y="4263311"/>
            <a:ext cx="1543483" cy="98425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5538" y="4266806"/>
            <a:ext cx="1387552" cy="91757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5504" y="4239117"/>
            <a:ext cx="1989137" cy="68121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6104" y="2774909"/>
            <a:ext cx="1339850" cy="68188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40047" y="5077852"/>
            <a:ext cx="2227792" cy="63076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72082" y="5880854"/>
            <a:ext cx="2102833" cy="74877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6511" y="5950185"/>
            <a:ext cx="2502195" cy="79472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60386" y="2737534"/>
            <a:ext cx="1808670" cy="780372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29439" y="5937358"/>
            <a:ext cx="2286000" cy="62622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77051" y="2798550"/>
            <a:ext cx="2010578" cy="675123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67634" y="2700519"/>
            <a:ext cx="1800176" cy="692922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162561" y="1173353"/>
            <a:ext cx="8712834" cy="2729780"/>
          </a:xfrm>
          <a:prstGeom prst="roundRect">
            <a:avLst>
              <a:gd name="adj" fmla="val 572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162561" y="4065409"/>
            <a:ext cx="8751145" cy="2729780"/>
          </a:xfrm>
          <a:prstGeom prst="roundRect">
            <a:avLst>
              <a:gd name="adj" fmla="val 572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312768" y="2097740"/>
            <a:ext cx="878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잘 </a:t>
            </a:r>
            <a:r>
              <a:rPr lang="ko-KR" altLang="en-US" sz="1200" b="1" dirty="0" err="1" smtClean="0"/>
              <a:t>못찾은</a:t>
            </a:r>
            <a:endParaRPr lang="en-US" altLang="ko-KR" sz="1200" b="1" dirty="0" smtClean="0"/>
          </a:p>
          <a:p>
            <a:r>
              <a:rPr lang="ko-KR" altLang="en-US" sz="1200" b="1" dirty="0" smtClean="0"/>
              <a:t>경우</a:t>
            </a:r>
            <a:endParaRPr lang="ko-KR" altLang="en-US" sz="12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307253" y="4937267"/>
            <a:ext cx="878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잘 찾은</a:t>
            </a:r>
            <a:endParaRPr lang="en-US" altLang="ko-KR" sz="1200" b="1" dirty="0" smtClean="0"/>
          </a:p>
          <a:p>
            <a:r>
              <a:rPr lang="ko-KR" altLang="en-US" sz="1200" b="1" dirty="0" smtClean="0"/>
              <a:t>경우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799129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400" b="1" dirty="0" smtClean="0"/>
              <a:t>번호판 영역 </a:t>
            </a:r>
            <a:r>
              <a:rPr lang="ko-KR" altLang="en-US" sz="4400" b="1" dirty="0" smtClean="0"/>
              <a:t>합성하기</a:t>
            </a:r>
            <a:r>
              <a:rPr lang="en-US" altLang="ko-KR" sz="4400" b="1" dirty="0" smtClean="0"/>
              <a:t/>
            </a:r>
            <a:br>
              <a:rPr lang="en-US" altLang="ko-KR" sz="4400" b="1" dirty="0" smtClean="0"/>
            </a:br>
            <a:r>
              <a:rPr lang="en-US" altLang="ko-KR" sz="3200" b="1" dirty="0" smtClean="0"/>
              <a:t>(</a:t>
            </a:r>
            <a:r>
              <a:rPr lang="en-US" altLang="ko-KR" sz="3200" b="1" dirty="0" err="1" smtClean="0"/>
              <a:t>Resnet</a:t>
            </a:r>
            <a:r>
              <a:rPr lang="en-US" altLang="ko-KR" sz="3200" b="1" dirty="0" smtClean="0"/>
              <a:t> </a:t>
            </a:r>
            <a:r>
              <a:rPr lang="ko-KR" altLang="en-US" sz="3200" b="1" dirty="0" smtClean="0"/>
              <a:t>활용</a:t>
            </a:r>
            <a:r>
              <a:rPr lang="en-US" altLang="ko-KR" sz="3200" b="1" dirty="0" smtClean="0"/>
              <a:t>)</a:t>
            </a:r>
            <a:endParaRPr lang="ko-KR" altLang="en-US" sz="3200" b="1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2022. 11. </a:t>
            </a:r>
            <a:r>
              <a:rPr lang="en-US" altLang="ko-KR" dirty="0" smtClean="0"/>
              <a:t>27.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8569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번호판 합성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76910" y="1168149"/>
            <a:ext cx="76310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overlap_lp.py</a:t>
            </a:r>
            <a:r>
              <a:rPr lang="ko-KR" altLang="en-US" sz="1200" dirty="0" smtClean="0"/>
              <a:t> </a:t>
            </a:r>
            <a:r>
              <a:rPr lang="ko-KR" altLang="en-US" sz="1200" dirty="0" smtClean="0"/>
              <a:t>실행</a:t>
            </a:r>
            <a:endParaRPr lang="en-US" altLang="ko-KR" sz="12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112911" y="1498064"/>
            <a:ext cx="6253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900" dirty="0">
                <a:latin typeface="Lucida Console" panose="020B0609040504020204" pitchFamily="49" charset="0"/>
              </a:rPr>
              <a:t>D</a:t>
            </a:r>
            <a:r>
              <a:rPr lang="en-US" altLang="ko-KR" sz="900" dirty="0" smtClean="0">
                <a:latin typeface="Lucida Console" panose="020B0609040504020204" pitchFamily="49" charset="0"/>
              </a:rPr>
              <a:t>:\Resnet_tf20_lpr&gt; </a:t>
            </a:r>
            <a:r>
              <a:rPr lang="en-US" altLang="ko-KR" sz="900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python </a:t>
            </a:r>
            <a:r>
              <a:rPr lang="en-US" altLang="ko-KR" sz="9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overlap_lp.py --epoch=3000 --</a:t>
            </a:r>
            <a:r>
              <a:rPr lang="en-US" altLang="ko-KR" sz="900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model=resnet34</a:t>
            </a:r>
          </a:p>
          <a:p>
            <a:pPr>
              <a:spcAft>
                <a:spcPts val="300"/>
              </a:spcAft>
            </a:pPr>
            <a:r>
              <a:rPr lang="en-US" altLang="ko-KR" sz="9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900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                             --</a:t>
            </a:r>
            <a:r>
              <a:rPr lang="en-US" altLang="ko-KR" sz="900" b="1" dirty="0" err="1" smtClean="0">
                <a:solidFill>
                  <a:srgbClr val="0070C0"/>
                </a:solidFill>
                <a:latin typeface="Lucida Console" panose="020B0609040504020204" pitchFamily="49" charset="0"/>
              </a:rPr>
              <a:t>savemodel-dir</a:t>
            </a:r>
            <a:r>
              <a:rPr lang="en-US" altLang="ko-KR" sz="900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=save_resnet34_reg</a:t>
            </a:r>
          </a:p>
          <a:p>
            <a:pPr>
              <a:spcAft>
                <a:spcPts val="300"/>
              </a:spcAft>
            </a:pPr>
            <a:r>
              <a:rPr lang="en-US" altLang="ko-KR" sz="900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                              --</a:t>
            </a:r>
            <a:r>
              <a:rPr lang="en-US" altLang="ko-KR" sz="900" b="1" dirty="0" err="1" smtClean="0">
                <a:solidFill>
                  <a:srgbClr val="0070C0"/>
                </a:solidFill>
                <a:latin typeface="Lucida Console" panose="020B0609040504020204" pitchFamily="49" charset="0"/>
              </a:rPr>
              <a:t>saveimage-dir</a:t>
            </a:r>
            <a:r>
              <a:rPr lang="en-US" altLang="ko-KR" sz="900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=</a:t>
            </a:r>
            <a:r>
              <a:rPr lang="en-US" altLang="ko-KR" sz="900" b="1" dirty="0" err="1" smtClean="0">
                <a:solidFill>
                  <a:srgbClr val="0070C0"/>
                </a:solidFill>
                <a:latin typeface="Lucida Console" panose="020B0609040504020204" pitchFamily="49" charset="0"/>
              </a:rPr>
              <a:t>overlap_result</a:t>
            </a:r>
            <a:r>
              <a:rPr lang="en-US" altLang="ko-KR" sz="900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9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--overlap-</a:t>
            </a:r>
            <a:r>
              <a:rPr lang="en-US" altLang="ko-KR" sz="900" b="1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lp</a:t>
            </a:r>
            <a:r>
              <a:rPr lang="en-US" altLang="ko-KR" sz="9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-</a:t>
            </a:r>
            <a:r>
              <a:rPr lang="en-US" altLang="ko-KR" sz="900" b="1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dir</a:t>
            </a:r>
            <a:r>
              <a:rPr lang="en-US" altLang="ko-KR" sz="900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=</a:t>
            </a:r>
            <a:r>
              <a:rPr lang="ko-KR" altLang="en-US" sz="900" b="1" dirty="0" err="1" smtClean="0">
                <a:solidFill>
                  <a:srgbClr val="0070C0"/>
                </a:solidFill>
                <a:latin typeface="Lucida Console" panose="020B0609040504020204" pitchFamily="49" charset="0"/>
              </a:rPr>
              <a:t>합성할번호판</a:t>
            </a:r>
            <a:endParaRPr lang="ko-KR" altLang="en-US" sz="900" b="1" dirty="0">
              <a:solidFill>
                <a:srgbClr val="0070C0"/>
              </a:solidFill>
              <a:latin typeface="Lucida Console" panose="020B060904050402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40804" y="2330940"/>
            <a:ext cx="63042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0000FF"/>
                </a:solidFill>
              </a:rPr>
              <a:t>Resnet34 </a:t>
            </a:r>
            <a:r>
              <a:rPr lang="ko-KR" altLang="en-US" sz="1000" dirty="0">
                <a:solidFill>
                  <a:srgbClr val="0000FF"/>
                </a:solidFill>
              </a:rPr>
              <a:t>모델을 사용하여 </a:t>
            </a:r>
            <a:r>
              <a:rPr lang="en-US" altLang="ko-KR" sz="1000" dirty="0" smtClean="0">
                <a:solidFill>
                  <a:srgbClr val="0000FF"/>
                </a:solidFill>
              </a:rPr>
              <a:t>Epoch=3000 </a:t>
            </a:r>
            <a:r>
              <a:rPr lang="ko-KR" altLang="en-US" sz="1000" dirty="0" smtClean="0">
                <a:solidFill>
                  <a:srgbClr val="0000FF"/>
                </a:solidFill>
              </a:rPr>
              <a:t>까지 훈련된</a:t>
            </a:r>
            <a:r>
              <a:rPr lang="en-US" altLang="ko-KR" sz="1000" dirty="0" smtClean="0">
                <a:solidFill>
                  <a:srgbClr val="0000FF"/>
                </a:solidFill>
              </a:rPr>
              <a:t> </a:t>
            </a:r>
            <a:r>
              <a:rPr lang="en-US" altLang="ko-KR" sz="1000" dirty="0">
                <a:solidFill>
                  <a:srgbClr val="0000FF"/>
                </a:solidFill>
              </a:rPr>
              <a:t>weight</a:t>
            </a:r>
            <a:r>
              <a:rPr lang="ko-KR" altLang="en-US" sz="1000" dirty="0">
                <a:solidFill>
                  <a:srgbClr val="0000FF"/>
                </a:solidFill>
              </a:rPr>
              <a:t>를 </a:t>
            </a:r>
            <a:r>
              <a:rPr lang="ko-KR" altLang="en-US" sz="1000" dirty="0" smtClean="0">
                <a:solidFill>
                  <a:srgbClr val="0000FF"/>
                </a:solidFill>
              </a:rPr>
              <a:t>사용하여 </a:t>
            </a:r>
            <a:r>
              <a:rPr lang="en-US" altLang="ko-KR" sz="1000" dirty="0" smtClean="0">
                <a:solidFill>
                  <a:srgbClr val="0000FF"/>
                </a:solidFill>
              </a:rPr>
              <a:t>test dataset</a:t>
            </a:r>
            <a:r>
              <a:rPr lang="ko-KR" altLang="en-US" sz="1000" dirty="0" smtClean="0">
                <a:solidFill>
                  <a:srgbClr val="0000FF"/>
                </a:solidFill>
              </a:rPr>
              <a:t>에 대해 </a:t>
            </a:r>
            <a:r>
              <a:rPr lang="en-US" altLang="ko-KR" sz="1000" dirty="0" smtClean="0">
                <a:solidFill>
                  <a:srgbClr val="0000FF"/>
                </a:solidFill>
              </a:rPr>
              <a:t>overlap</a:t>
            </a:r>
            <a:r>
              <a:rPr lang="ko-KR" altLang="en-US" sz="1000" dirty="0" smtClean="0">
                <a:solidFill>
                  <a:srgbClr val="0000FF"/>
                </a:solidFill>
              </a:rPr>
              <a:t>을 </a:t>
            </a:r>
            <a:r>
              <a:rPr lang="ko-KR" altLang="en-US" sz="1000" dirty="0" smtClean="0">
                <a:solidFill>
                  <a:srgbClr val="0000FF"/>
                </a:solidFill>
              </a:rPr>
              <a:t>한다</a:t>
            </a:r>
            <a:r>
              <a:rPr lang="en-US" altLang="ko-KR" sz="1000" dirty="0" smtClean="0">
                <a:solidFill>
                  <a:srgbClr val="0000FF"/>
                </a:solidFill>
              </a:rPr>
              <a:t>.</a:t>
            </a:r>
            <a:endParaRPr lang="ko-KR" altLang="en-US" sz="1000" dirty="0">
              <a:solidFill>
                <a:srgbClr val="0000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1680" y="1509610"/>
            <a:ext cx="4187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1)</a:t>
            </a:r>
            <a:endParaRPr lang="ko-KR" altLang="en-US" sz="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40804" y="2696986"/>
            <a:ext cx="4277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0000FF"/>
                </a:solidFill>
              </a:rPr>
              <a:t>--</a:t>
            </a:r>
            <a:r>
              <a:rPr lang="en-US" altLang="ko-KR" sz="1000" dirty="0" err="1" smtClean="0">
                <a:solidFill>
                  <a:srgbClr val="0000FF"/>
                </a:solidFill>
              </a:rPr>
              <a:t>saveimage-dir</a:t>
            </a:r>
            <a:r>
              <a:rPr lang="en-US" altLang="ko-KR" sz="1000" dirty="0" smtClean="0">
                <a:solidFill>
                  <a:srgbClr val="0000FF"/>
                </a:solidFill>
              </a:rPr>
              <a:t> : </a:t>
            </a:r>
            <a:r>
              <a:rPr lang="ko-KR" altLang="en-US" sz="1000" dirty="0" smtClean="0">
                <a:solidFill>
                  <a:srgbClr val="0000FF"/>
                </a:solidFill>
              </a:rPr>
              <a:t>합성 이미지가 저장될 폴더</a:t>
            </a:r>
            <a:endParaRPr lang="en-US" altLang="ko-KR" sz="1000" dirty="0" smtClean="0">
              <a:solidFill>
                <a:srgbClr val="0000F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0000FF"/>
                </a:solidFill>
              </a:rPr>
              <a:t>--overlap-</a:t>
            </a:r>
            <a:r>
              <a:rPr lang="en-US" altLang="ko-KR" sz="1000" dirty="0" err="1" smtClean="0">
                <a:solidFill>
                  <a:srgbClr val="0000FF"/>
                </a:solidFill>
              </a:rPr>
              <a:t>lp</a:t>
            </a:r>
            <a:r>
              <a:rPr lang="en-US" altLang="ko-KR" sz="1000" dirty="0" smtClean="0">
                <a:solidFill>
                  <a:srgbClr val="0000FF"/>
                </a:solidFill>
              </a:rPr>
              <a:t>-</a:t>
            </a:r>
            <a:r>
              <a:rPr lang="en-US" altLang="ko-KR" sz="1000" dirty="0" err="1" smtClean="0">
                <a:solidFill>
                  <a:srgbClr val="0000FF"/>
                </a:solidFill>
              </a:rPr>
              <a:t>dir</a:t>
            </a:r>
            <a:r>
              <a:rPr lang="en-US" altLang="ko-KR" sz="1000" dirty="0" smtClean="0">
                <a:solidFill>
                  <a:srgbClr val="0000FF"/>
                </a:solidFill>
              </a:rPr>
              <a:t> : </a:t>
            </a:r>
            <a:r>
              <a:rPr lang="ko-KR" altLang="en-US" sz="1000" dirty="0" smtClean="0">
                <a:solidFill>
                  <a:srgbClr val="0000FF"/>
                </a:solidFill>
              </a:rPr>
              <a:t>합성할 번호판 이미지 폴더</a:t>
            </a:r>
            <a:endParaRPr lang="ko-KR" altLang="en-US" sz="1000" dirty="0">
              <a:solidFill>
                <a:srgbClr val="0000FF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118143" y="1858196"/>
            <a:ext cx="4308009" cy="2138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804" y="3833593"/>
            <a:ext cx="5569485" cy="2603915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4942480" y="4570151"/>
            <a:ext cx="880603" cy="1953079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  <a:effectLst>
            <a:glow rad="254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804298" y="4977551"/>
            <a:ext cx="15247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iou </a:t>
            </a:r>
            <a:r>
              <a:rPr lang="ko-KR" altLang="en-US" sz="105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값을 같이 출력한다</a:t>
            </a:r>
            <a:endParaRPr lang="ko-KR" altLang="en-US" sz="105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6910" y="3465062"/>
            <a:ext cx="76310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실행 시 프린트 메시지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2906575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번호판 영역 </a:t>
            </a:r>
            <a:r>
              <a:rPr lang="ko-KR" altLang="en-US" dirty="0" smtClean="0"/>
              <a:t>합성</a:t>
            </a:r>
            <a:r>
              <a:rPr lang="en-US" altLang="ko-KR" dirty="0" smtClean="0"/>
              <a:t> </a:t>
            </a:r>
            <a:r>
              <a:rPr lang="ko-KR" altLang="en-US" dirty="0"/>
              <a:t>결과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96" y="1669225"/>
            <a:ext cx="1387447" cy="9936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521" y="1669225"/>
            <a:ext cx="1800239" cy="87956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47" y="3018335"/>
            <a:ext cx="1604419" cy="94151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619" y="3018335"/>
            <a:ext cx="1431623" cy="9299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395" y="3032774"/>
            <a:ext cx="1168846" cy="93293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758" y="3064578"/>
            <a:ext cx="1726412" cy="92994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18" y="4540959"/>
            <a:ext cx="1842241" cy="63936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787" y="4540959"/>
            <a:ext cx="1244455" cy="64425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869" y="4540959"/>
            <a:ext cx="1327913" cy="63936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505" y="4607065"/>
            <a:ext cx="1812805" cy="50715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825" y="1689219"/>
            <a:ext cx="1638054" cy="82892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493" y="1797312"/>
            <a:ext cx="1807634" cy="61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106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코드 다운로드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559560" y="1315720"/>
            <a:ext cx="578612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Lucida Console" panose="020B0609040504020204" pitchFamily="49" charset="0"/>
              </a:rPr>
              <a:t>git clone https://</a:t>
            </a:r>
            <a:r>
              <a:rPr lang="en-US" altLang="ko-KR" sz="1200" dirty="0" smtClean="0">
                <a:latin typeface="Lucida Console" panose="020B0609040504020204" pitchFamily="49" charset="0"/>
              </a:rPr>
              <a:t>github.com/Sung-Chun/Resnet_tf20_lpr.git</a:t>
            </a:r>
            <a:endParaRPr lang="ko-KR" altLang="en-US" sz="12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636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훈련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하기 </a:t>
            </a:r>
            <a:r>
              <a:rPr lang="en-US" altLang="ko-KR" dirty="0" smtClean="0"/>
              <a:t>(1/3)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6910" y="1373484"/>
            <a:ext cx="7631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 err="1" smtClean="0"/>
              <a:t>데이터셋</a:t>
            </a:r>
            <a:r>
              <a:rPr lang="en-US" altLang="ko-KR" sz="1200" dirty="0" smtClean="0"/>
              <a:t>.zip </a:t>
            </a:r>
            <a:r>
              <a:rPr lang="ko-KR" altLang="en-US" sz="1200" dirty="0" smtClean="0"/>
              <a:t>파일의 압축을 풀어서 </a:t>
            </a:r>
            <a:r>
              <a:rPr lang="en-US" altLang="ko-KR" sz="1200" dirty="0" smtClean="0"/>
              <a:t>image </a:t>
            </a:r>
            <a:r>
              <a:rPr lang="ko-KR" altLang="en-US" sz="1200" dirty="0" smtClean="0"/>
              <a:t>폴더 아래의 이미지들을 아래의 위치에 복사한 뒤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라벨 식별을 용이하게 하기 위해 앞에 번호를 붙여준다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3084" y="5286730"/>
            <a:ext cx="76310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Train / Validate / Test dataset </a:t>
            </a:r>
            <a:r>
              <a:rPr lang="ko-KR" altLang="en-US" sz="1200" dirty="0" smtClean="0"/>
              <a:t>분리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아래의 명령을 실행</a:t>
            </a:r>
            <a:endParaRPr lang="en-US" altLang="ko-KR" sz="12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147397" y="1942870"/>
            <a:ext cx="28777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Lucida Console" panose="020B0609040504020204" pitchFamily="49" charset="0"/>
              </a:rPr>
              <a:t>D</a:t>
            </a:r>
            <a:r>
              <a:rPr lang="en-US" altLang="ko-KR" sz="1000" dirty="0" smtClean="0">
                <a:latin typeface="Lucida Console" panose="020B0609040504020204" pitchFamily="49" charset="0"/>
              </a:rPr>
              <a:t>:\Resnet_tf20_lpr\original_dataset</a:t>
            </a:r>
            <a:endParaRPr lang="ko-KR" altLang="en-US" sz="1000" dirty="0">
              <a:latin typeface="Lucida Console" panose="020B06090405040202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514" y="2254494"/>
            <a:ext cx="1801523" cy="235070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36431" y="5701582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Lucida Console" panose="020B0609040504020204" pitchFamily="49" charset="0"/>
              </a:rPr>
              <a:t>D</a:t>
            </a:r>
            <a:r>
              <a:rPr lang="en-US" altLang="ko-KR" sz="1000" dirty="0" smtClean="0">
                <a:latin typeface="Lucida Console" panose="020B0609040504020204" pitchFamily="49" charset="0"/>
              </a:rPr>
              <a:t>:\Resnet_tf20_lpr&gt; </a:t>
            </a:r>
            <a:r>
              <a:rPr lang="en-US" altLang="ko-KR" sz="10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python split_dataset.py</a:t>
            </a:r>
            <a:endParaRPr lang="ko-KR" altLang="en-US" sz="1000" b="1" dirty="0">
              <a:solidFill>
                <a:srgbClr val="0070C0"/>
              </a:solidFill>
              <a:latin typeface="Lucida Console" panose="020B06090405040202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99871" y="6085656"/>
            <a:ext cx="63042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0000FF"/>
                </a:solidFill>
              </a:rPr>
              <a:t>실행 후에 </a:t>
            </a:r>
            <a:r>
              <a:rPr lang="en-US" altLang="ko-KR" sz="1000" dirty="0" smtClean="0">
                <a:solidFill>
                  <a:srgbClr val="0000FF"/>
                </a:solidFill>
              </a:rPr>
              <a:t>dataset </a:t>
            </a:r>
            <a:r>
              <a:rPr lang="ko-KR" altLang="en-US" sz="1000" dirty="0" smtClean="0">
                <a:solidFill>
                  <a:srgbClr val="0000FF"/>
                </a:solidFill>
              </a:rPr>
              <a:t>폴더에 </a:t>
            </a:r>
            <a:r>
              <a:rPr lang="en-US" altLang="ko-KR" sz="1000" dirty="0" smtClean="0">
                <a:solidFill>
                  <a:srgbClr val="0000FF"/>
                </a:solidFill>
              </a:rPr>
              <a:t>test, valid, train </a:t>
            </a:r>
            <a:r>
              <a:rPr lang="ko-KR" altLang="en-US" sz="1000" dirty="0" smtClean="0">
                <a:solidFill>
                  <a:srgbClr val="0000FF"/>
                </a:solidFill>
              </a:rPr>
              <a:t>폴더가 생성되며</a:t>
            </a:r>
            <a:r>
              <a:rPr lang="en-US" altLang="ko-KR" sz="1000" dirty="0" smtClean="0">
                <a:solidFill>
                  <a:srgbClr val="0000FF"/>
                </a:solidFill>
              </a:rPr>
              <a:t>, </a:t>
            </a:r>
            <a:r>
              <a:rPr lang="ko-KR" altLang="en-US" sz="1000" dirty="0" smtClean="0">
                <a:solidFill>
                  <a:srgbClr val="0000FF"/>
                </a:solidFill>
              </a:rPr>
              <a:t>이미지가 나뉘어 저장되어 있습니다</a:t>
            </a:r>
            <a:r>
              <a:rPr lang="en-US" altLang="ko-KR" sz="1000" dirty="0" smtClean="0">
                <a:solidFill>
                  <a:srgbClr val="0000FF"/>
                </a:solidFill>
              </a:rPr>
              <a:t>.</a:t>
            </a:r>
            <a:endParaRPr lang="ko-KR" altLang="en-US" sz="1000" dirty="0">
              <a:solidFill>
                <a:srgbClr val="0000FF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28949" y="2791557"/>
            <a:ext cx="144000" cy="1800000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2570285" y="1820008"/>
            <a:ext cx="427892" cy="1358411"/>
          </a:xfrm>
          <a:custGeom>
            <a:avLst/>
            <a:gdLst>
              <a:gd name="connsiteX0" fmla="*/ 5861 w 427892"/>
              <a:gd name="connsiteY0" fmla="*/ 0 h 1358411"/>
              <a:gd name="connsiteX1" fmla="*/ 58615 w 427892"/>
              <a:gd name="connsiteY1" fmla="*/ 734157 h 1358411"/>
              <a:gd name="connsiteX2" fmla="*/ 427892 w 427892"/>
              <a:gd name="connsiteY2" fmla="*/ 1358411 h 1358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7892" h="1358411">
                <a:moveTo>
                  <a:pt x="5861" y="0"/>
                </a:moveTo>
                <a:cubicBezTo>
                  <a:pt x="-2932" y="253877"/>
                  <a:pt x="-11724" y="507755"/>
                  <a:pt x="58615" y="734157"/>
                </a:cubicBezTo>
                <a:cubicBezTo>
                  <a:pt x="128954" y="960559"/>
                  <a:pt x="278423" y="1159485"/>
                  <a:pt x="427892" y="1358411"/>
                </a:cubicBezTo>
              </a:path>
            </a:pathLst>
          </a:custGeom>
          <a:noFill/>
          <a:ln>
            <a:solidFill>
              <a:srgbClr val="00B0F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746784" y="1665225"/>
            <a:ext cx="3888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rgbClr val="0000FF"/>
                </a:solidFill>
              </a:rPr>
              <a:t>※ </a:t>
            </a:r>
            <a:r>
              <a:rPr lang="ko-KR" altLang="en-US" sz="700" dirty="0" smtClean="0">
                <a:solidFill>
                  <a:srgbClr val="0000FF"/>
                </a:solidFill>
              </a:rPr>
              <a:t>번호를 안 붙여줘도 상관이 없으나</a:t>
            </a:r>
            <a:r>
              <a:rPr lang="en-US" altLang="ko-KR" sz="700" dirty="0" smtClean="0">
                <a:solidFill>
                  <a:srgbClr val="0000FF"/>
                </a:solidFill>
              </a:rPr>
              <a:t>, </a:t>
            </a:r>
            <a:r>
              <a:rPr lang="ko-KR" altLang="en-US" sz="700" dirty="0" smtClean="0">
                <a:solidFill>
                  <a:srgbClr val="0000FF"/>
                </a:solidFill>
              </a:rPr>
              <a:t>추후 </a:t>
            </a:r>
            <a:r>
              <a:rPr lang="en-US" altLang="ko-KR" sz="700" dirty="0" smtClean="0">
                <a:solidFill>
                  <a:srgbClr val="0000FF"/>
                </a:solidFill>
              </a:rPr>
              <a:t>prediction </a:t>
            </a:r>
            <a:r>
              <a:rPr lang="ko-KR" altLang="en-US" sz="700" dirty="0" smtClean="0">
                <a:solidFill>
                  <a:srgbClr val="0000FF"/>
                </a:solidFill>
              </a:rPr>
              <a:t>할 때 </a:t>
            </a:r>
            <a:r>
              <a:rPr lang="en-US" altLang="ko-KR" sz="700" dirty="0" smtClean="0">
                <a:solidFill>
                  <a:srgbClr val="0000FF"/>
                </a:solidFill>
              </a:rPr>
              <a:t>class label</a:t>
            </a:r>
            <a:r>
              <a:rPr lang="ko-KR" altLang="en-US" sz="700" dirty="0" smtClean="0">
                <a:solidFill>
                  <a:srgbClr val="0000FF"/>
                </a:solidFill>
              </a:rPr>
              <a:t>이 </a:t>
            </a:r>
            <a:r>
              <a:rPr lang="en-US" altLang="ko-KR" sz="700" dirty="0" smtClean="0">
                <a:solidFill>
                  <a:srgbClr val="0000FF"/>
                </a:solidFill>
              </a:rPr>
              <a:t>0, 1, 2 </a:t>
            </a:r>
            <a:r>
              <a:rPr lang="ko-KR" altLang="en-US" sz="700" dirty="0" smtClean="0">
                <a:solidFill>
                  <a:srgbClr val="0000FF"/>
                </a:solidFill>
              </a:rPr>
              <a:t>요렇게 나와서</a:t>
            </a:r>
            <a:endParaRPr lang="en-US" altLang="ko-KR" sz="700" dirty="0" smtClean="0">
              <a:solidFill>
                <a:srgbClr val="0000FF"/>
              </a:solidFill>
            </a:endParaRPr>
          </a:p>
          <a:p>
            <a:r>
              <a:rPr lang="ko-KR" altLang="en-US" sz="700" dirty="0" smtClean="0">
                <a:solidFill>
                  <a:srgbClr val="0000FF"/>
                </a:solidFill>
              </a:rPr>
              <a:t>     뭐가 뭔지 일일이 찾아봐야 하는 수고가 필요하므로 아예 번호를 붙여놓고 시작하는게 좋다</a:t>
            </a:r>
            <a:r>
              <a:rPr lang="en-US" altLang="ko-KR" sz="700" dirty="0" smtClean="0">
                <a:solidFill>
                  <a:srgbClr val="0000FF"/>
                </a:solidFill>
              </a:rPr>
              <a:t>.</a:t>
            </a:r>
            <a:endParaRPr lang="ko-KR" altLang="en-US" sz="7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321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훈련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하기 </a:t>
            </a:r>
            <a:r>
              <a:rPr lang="en-US" altLang="ko-KR" dirty="0" smtClean="0"/>
              <a:t>(2/3)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6910" y="1180444"/>
            <a:ext cx="76310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훈련 명령 </a:t>
            </a:r>
            <a:r>
              <a:rPr lang="ko-KR" altLang="en-US" sz="1200" dirty="0" err="1" smtClean="0"/>
              <a:t>파라미터</a:t>
            </a:r>
            <a:r>
              <a:rPr lang="ko-KR" altLang="en-US" sz="1200" dirty="0" smtClean="0"/>
              <a:t> 확인</a:t>
            </a:r>
            <a:endParaRPr lang="en-US" altLang="ko-KR" sz="12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1290711" y="1504549"/>
            <a:ext cx="31085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Lucida Console" panose="020B0609040504020204" pitchFamily="49" charset="0"/>
              </a:rPr>
              <a:t>D</a:t>
            </a:r>
            <a:r>
              <a:rPr lang="en-US" altLang="ko-KR" sz="1000" dirty="0" smtClean="0">
                <a:latin typeface="Lucida Console" panose="020B0609040504020204" pitchFamily="49" charset="0"/>
              </a:rPr>
              <a:t>:\Resnet_tf20_lpr&gt; </a:t>
            </a:r>
            <a:r>
              <a:rPr lang="en-US" altLang="ko-KR" sz="10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python </a:t>
            </a:r>
            <a:r>
              <a:rPr lang="en-US" altLang="ko-KR" sz="1000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train.py -h</a:t>
            </a:r>
            <a:endParaRPr lang="ko-KR" altLang="en-US" sz="1000" b="1" dirty="0">
              <a:solidFill>
                <a:srgbClr val="0070C0"/>
              </a:solidFill>
              <a:latin typeface="Lucida Console" panose="020B06090405040202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72237" y="1750770"/>
            <a:ext cx="712406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usage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: train.py [-h] -E EPOCH [-B BATCH_SIZE] [--width WIDTH] [--height HEIGHT] [--model MODEL] --savemodel-dir</a:t>
            </a:r>
          </a:p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               SAVEMODEL_DIR [--partition-name PARTITION_NAME] [--resource-orientation RESOURCE_ORIENTATION]</a:t>
            </a:r>
          </a:p>
          <a:p>
            <a:endParaRPr lang="en-US" altLang="ko-KR" sz="800" dirty="0">
              <a:solidFill>
                <a:schemeClr val="bg1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optional arguments:</a:t>
            </a:r>
          </a:p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 -h, --help            show this help message and exit</a:t>
            </a:r>
          </a:p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 -E EPOCH, --epoch </a:t>
            </a:r>
            <a:r>
              <a:rPr lang="en-US" altLang="ko-KR" sz="8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EPOCH</a:t>
            </a:r>
            <a:endParaRPr lang="en-US" altLang="ko-KR" sz="800" dirty="0">
              <a:solidFill>
                <a:schemeClr val="bg1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 -B BATCH_SIZE, --batch-size BATCH_SIZE</a:t>
            </a:r>
          </a:p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 --width </a:t>
            </a:r>
            <a:r>
              <a:rPr lang="en-US" altLang="ko-KR" sz="8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WIDTH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        image width</a:t>
            </a:r>
          </a:p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 --height </a:t>
            </a:r>
            <a:r>
              <a:rPr lang="en-US" altLang="ko-KR" sz="8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HEIGHT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      image height</a:t>
            </a:r>
          </a:p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 --model </a:t>
            </a:r>
            <a:r>
              <a:rPr lang="en-US" altLang="ko-KR" sz="8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MODEL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        </a:t>
            </a:r>
            <a:r>
              <a:rPr lang="en-US" altLang="ko-KR" sz="8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resnet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model name</a:t>
            </a:r>
          </a:p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 --savemodel-dir SAVEMODEL_DIR</a:t>
            </a:r>
          </a:p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                       directory to save model</a:t>
            </a:r>
          </a:p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 --partition-name PARTITION_NAME</a:t>
            </a:r>
          </a:p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 --resource-orientation RESOURCE_ORIENTATION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Lucida Console" panose="020B0609040504020204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6910" y="3978119"/>
            <a:ext cx="76310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훈련 실행</a:t>
            </a:r>
            <a:endParaRPr lang="en-US" altLang="ko-KR" sz="12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1290711" y="4302224"/>
            <a:ext cx="69397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Lucida Console" panose="020B0609040504020204" pitchFamily="49" charset="0"/>
              </a:rPr>
              <a:t>D</a:t>
            </a:r>
            <a:r>
              <a:rPr lang="en-US" altLang="ko-KR" sz="900" dirty="0" smtClean="0">
                <a:latin typeface="Lucida Console" panose="020B0609040504020204" pitchFamily="49" charset="0"/>
              </a:rPr>
              <a:t>:\Resnet_tf20_lpr&gt; </a:t>
            </a:r>
            <a:r>
              <a:rPr lang="en-US" altLang="ko-KR" sz="900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python </a:t>
            </a:r>
            <a:r>
              <a:rPr lang="en-US" altLang="ko-KR" sz="9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train.py </a:t>
            </a:r>
            <a:r>
              <a:rPr lang="en-US" altLang="ko-KR" sz="900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--epoch=3000 </a:t>
            </a:r>
            <a:r>
              <a:rPr lang="en-US" altLang="ko-KR" sz="9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--</a:t>
            </a:r>
            <a:r>
              <a:rPr lang="en-US" altLang="ko-KR" sz="900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model=resnet50 --</a:t>
            </a:r>
            <a:r>
              <a:rPr lang="en-US" altLang="ko-KR" sz="9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savemodel-dir=save_resnet50</a:t>
            </a:r>
            <a:endParaRPr lang="ko-KR" altLang="en-US" sz="900" b="1" dirty="0">
              <a:solidFill>
                <a:srgbClr val="0070C0"/>
              </a:solidFill>
              <a:latin typeface="Lucida Console" panose="020B0609040504020204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18604" y="4590580"/>
            <a:ext cx="6304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</a:rPr>
              <a:t>Resnet50 </a:t>
            </a:r>
            <a:r>
              <a:rPr lang="ko-KR" altLang="en-US" sz="1000" dirty="0">
                <a:solidFill>
                  <a:srgbClr val="0000FF"/>
                </a:solidFill>
              </a:rPr>
              <a:t>모델을 사용하여 </a:t>
            </a:r>
            <a:r>
              <a:rPr lang="en-US" altLang="ko-KR" sz="1000" dirty="0">
                <a:solidFill>
                  <a:srgbClr val="0000FF"/>
                </a:solidFill>
              </a:rPr>
              <a:t>Epoch=3000</a:t>
            </a:r>
            <a:r>
              <a:rPr lang="ko-KR" altLang="en-US" sz="1000" dirty="0">
                <a:solidFill>
                  <a:srgbClr val="0000FF"/>
                </a:solidFill>
              </a:rPr>
              <a:t>까지 훈련하고</a:t>
            </a:r>
            <a:r>
              <a:rPr lang="en-US" altLang="ko-KR" sz="1000" dirty="0">
                <a:solidFill>
                  <a:srgbClr val="0000FF"/>
                </a:solidFill>
              </a:rPr>
              <a:t>, weight</a:t>
            </a:r>
            <a:r>
              <a:rPr lang="ko-KR" altLang="en-US" sz="1000" dirty="0">
                <a:solidFill>
                  <a:srgbClr val="0000FF"/>
                </a:solidFill>
              </a:rPr>
              <a:t>를 </a:t>
            </a:r>
            <a:r>
              <a:rPr lang="en-US" altLang="ko-KR" sz="1000" dirty="0">
                <a:solidFill>
                  <a:srgbClr val="0000FF"/>
                </a:solidFill>
              </a:rPr>
              <a:t>save_resnet50 </a:t>
            </a:r>
            <a:r>
              <a:rPr lang="ko-KR" altLang="en-US" sz="1000" dirty="0">
                <a:solidFill>
                  <a:srgbClr val="0000FF"/>
                </a:solidFill>
              </a:rPr>
              <a:t>폴더에 저장한다</a:t>
            </a:r>
            <a:r>
              <a:rPr lang="en-US" altLang="ko-KR" sz="1000" dirty="0">
                <a:solidFill>
                  <a:srgbClr val="0000FF"/>
                </a:solidFill>
              </a:rPr>
              <a:t>. 1000 epoch </a:t>
            </a:r>
            <a:r>
              <a:rPr lang="ko-KR" altLang="en-US" sz="1000" dirty="0">
                <a:solidFill>
                  <a:srgbClr val="0000FF"/>
                </a:solidFill>
              </a:rPr>
              <a:t>단위로 중간 </a:t>
            </a:r>
            <a:r>
              <a:rPr lang="en-US" altLang="ko-KR" sz="1000" dirty="0">
                <a:solidFill>
                  <a:srgbClr val="0000FF"/>
                </a:solidFill>
              </a:rPr>
              <a:t>weight</a:t>
            </a:r>
            <a:r>
              <a:rPr lang="ko-KR" altLang="en-US" sz="1000" dirty="0">
                <a:solidFill>
                  <a:srgbClr val="0000FF"/>
                </a:solidFill>
              </a:rPr>
              <a:t>를 저장한다</a:t>
            </a:r>
            <a:r>
              <a:rPr lang="en-US" altLang="ko-KR" sz="1000" dirty="0">
                <a:solidFill>
                  <a:srgbClr val="0000FF"/>
                </a:solidFill>
              </a:rPr>
              <a:t>.</a:t>
            </a:r>
            <a:endParaRPr lang="ko-KR" altLang="en-US" sz="1000" dirty="0">
              <a:solidFill>
                <a:srgbClr val="0000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79965" y="2556867"/>
            <a:ext cx="355763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0000FF"/>
                </a:solidFill>
              </a:rPr>
              <a:t>이미지의 </a:t>
            </a:r>
            <a:r>
              <a:rPr lang="en-US" altLang="ko-KR" sz="1000" dirty="0" smtClean="0">
                <a:solidFill>
                  <a:srgbClr val="0000FF"/>
                </a:solidFill>
              </a:rPr>
              <a:t>width,</a:t>
            </a:r>
            <a:r>
              <a:rPr lang="ko-KR" altLang="en-US" sz="1000" dirty="0" smtClean="0">
                <a:solidFill>
                  <a:srgbClr val="0000FF"/>
                </a:solidFill>
              </a:rPr>
              <a:t> </a:t>
            </a:r>
            <a:r>
              <a:rPr lang="en-US" altLang="ko-KR" sz="1000" dirty="0" smtClean="0">
                <a:solidFill>
                  <a:srgbClr val="0000FF"/>
                </a:solidFill>
              </a:rPr>
              <a:t>height</a:t>
            </a:r>
            <a:r>
              <a:rPr lang="ko-KR" altLang="en-US" sz="1000" dirty="0" smtClean="0">
                <a:solidFill>
                  <a:srgbClr val="0000FF"/>
                </a:solidFill>
              </a:rPr>
              <a:t>는 각각 </a:t>
            </a:r>
            <a:r>
              <a:rPr lang="en-US" altLang="ko-KR" sz="1000" dirty="0" smtClean="0">
                <a:solidFill>
                  <a:srgbClr val="0000FF"/>
                </a:solidFill>
              </a:rPr>
              <a:t>224, 128</a:t>
            </a:r>
            <a:r>
              <a:rPr lang="ko-KR" altLang="en-US" sz="1000" dirty="0" smtClean="0">
                <a:solidFill>
                  <a:srgbClr val="0000FF"/>
                </a:solidFill>
              </a:rPr>
              <a:t>로 사용하고 있습니다</a:t>
            </a:r>
            <a:r>
              <a:rPr lang="en-US" altLang="ko-KR" sz="1000" dirty="0" smtClean="0">
                <a:solidFill>
                  <a:srgbClr val="0000FF"/>
                </a:solidFill>
              </a:rPr>
              <a:t>. </a:t>
            </a:r>
            <a:r>
              <a:rPr lang="ko-KR" altLang="en-US" sz="1000" dirty="0" smtClean="0">
                <a:solidFill>
                  <a:srgbClr val="0000FF"/>
                </a:solidFill>
              </a:rPr>
              <a:t>변경하지 말고 그대로 사용하시는 것 권장 드립니다</a:t>
            </a:r>
            <a:r>
              <a:rPr lang="en-US" altLang="ko-KR" sz="1000" dirty="0" smtClean="0">
                <a:solidFill>
                  <a:srgbClr val="0000FF"/>
                </a:solidFill>
              </a:rPr>
              <a:t>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0000FF"/>
                </a:solidFill>
              </a:rPr>
              <a:t>BATCH_SIZE=8</a:t>
            </a:r>
            <a:r>
              <a:rPr lang="ko-KR" altLang="en-US" sz="1000" dirty="0" smtClean="0">
                <a:solidFill>
                  <a:srgbClr val="0000FF"/>
                </a:solidFill>
              </a:rPr>
              <a:t>을 변경하지 말고 사용하세요</a:t>
            </a:r>
            <a:r>
              <a:rPr lang="en-US" altLang="ko-KR" sz="1000" dirty="0" smtClean="0">
                <a:solidFill>
                  <a:srgbClr val="0000FF"/>
                </a:solidFill>
              </a:rPr>
              <a:t>.</a:t>
            </a:r>
            <a:endParaRPr lang="ko-KR" altLang="en-US" sz="1000" dirty="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9480" y="4313770"/>
            <a:ext cx="4187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1)</a:t>
            </a:r>
            <a:endParaRPr lang="ko-KR" altLang="en-US" sz="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90711" y="5305590"/>
            <a:ext cx="67329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Lucida Console" panose="020B0609040504020204" pitchFamily="49" charset="0"/>
              </a:rPr>
              <a:t>D</a:t>
            </a:r>
            <a:r>
              <a:rPr lang="en-US" altLang="ko-KR" sz="900" dirty="0" smtClean="0">
                <a:latin typeface="Lucida Console" panose="020B0609040504020204" pitchFamily="49" charset="0"/>
              </a:rPr>
              <a:t>:\Resnet_tf20_lpr&gt; </a:t>
            </a:r>
            <a:r>
              <a:rPr lang="en-US" altLang="ko-KR" sz="900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python </a:t>
            </a:r>
            <a:r>
              <a:rPr lang="en-US" altLang="ko-KR" sz="9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train.py </a:t>
            </a:r>
            <a:r>
              <a:rPr lang="en-US" altLang="ko-KR" sz="900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--epoch=2000 </a:t>
            </a:r>
            <a:r>
              <a:rPr lang="en-US" altLang="ko-KR" sz="9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--</a:t>
            </a:r>
            <a:r>
              <a:rPr lang="en-US" altLang="ko-KR" sz="900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model=resnet18 </a:t>
            </a:r>
            <a:r>
              <a:rPr lang="en-US" altLang="ko-KR" sz="9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--</a:t>
            </a:r>
            <a:r>
              <a:rPr lang="en-US" altLang="ko-KR" sz="900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savemodel-dir=save_resnet18</a:t>
            </a:r>
            <a:endParaRPr lang="ko-KR" altLang="en-US" sz="900" b="1" dirty="0">
              <a:solidFill>
                <a:srgbClr val="0070C0"/>
              </a:solidFill>
              <a:latin typeface="Lucida Console" panose="020B0609040504020204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18604" y="5593946"/>
            <a:ext cx="6304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0000FF"/>
                </a:solidFill>
              </a:rPr>
              <a:t>Resnet18 </a:t>
            </a:r>
            <a:r>
              <a:rPr lang="ko-KR" altLang="en-US" sz="1000" dirty="0">
                <a:solidFill>
                  <a:srgbClr val="0000FF"/>
                </a:solidFill>
              </a:rPr>
              <a:t>모델을 사용하여 </a:t>
            </a:r>
            <a:r>
              <a:rPr lang="en-US" altLang="ko-KR" sz="1000" dirty="0" smtClean="0">
                <a:solidFill>
                  <a:srgbClr val="0000FF"/>
                </a:solidFill>
              </a:rPr>
              <a:t>Epoch=2000</a:t>
            </a:r>
            <a:r>
              <a:rPr lang="ko-KR" altLang="en-US" sz="1000" dirty="0">
                <a:solidFill>
                  <a:srgbClr val="0000FF"/>
                </a:solidFill>
              </a:rPr>
              <a:t>까지 훈련하고</a:t>
            </a:r>
            <a:r>
              <a:rPr lang="en-US" altLang="ko-KR" sz="1000" dirty="0">
                <a:solidFill>
                  <a:srgbClr val="0000FF"/>
                </a:solidFill>
              </a:rPr>
              <a:t>, weight</a:t>
            </a:r>
            <a:r>
              <a:rPr lang="ko-KR" altLang="en-US" sz="1000" dirty="0">
                <a:solidFill>
                  <a:srgbClr val="0000FF"/>
                </a:solidFill>
              </a:rPr>
              <a:t>를 </a:t>
            </a:r>
            <a:r>
              <a:rPr lang="en-US" altLang="ko-KR" sz="1000" dirty="0" smtClean="0">
                <a:solidFill>
                  <a:srgbClr val="0000FF"/>
                </a:solidFill>
              </a:rPr>
              <a:t>save_resnet18 </a:t>
            </a:r>
            <a:r>
              <a:rPr lang="ko-KR" altLang="en-US" sz="1000" dirty="0">
                <a:solidFill>
                  <a:srgbClr val="0000FF"/>
                </a:solidFill>
              </a:rPr>
              <a:t>폴더에 저장한다</a:t>
            </a:r>
            <a:r>
              <a:rPr lang="en-US" altLang="ko-KR" sz="1000" dirty="0">
                <a:solidFill>
                  <a:srgbClr val="0000FF"/>
                </a:solidFill>
              </a:rPr>
              <a:t>. 1000 epoch </a:t>
            </a:r>
            <a:r>
              <a:rPr lang="ko-KR" altLang="en-US" sz="1000" dirty="0">
                <a:solidFill>
                  <a:srgbClr val="0000FF"/>
                </a:solidFill>
              </a:rPr>
              <a:t>단위로 중간 </a:t>
            </a:r>
            <a:r>
              <a:rPr lang="en-US" altLang="ko-KR" sz="1000" dirty="0">
                <a:solidFill>
                  <a:srgbClr val="0000FF"/>
                </a:solidFill>
              </a:rPr>
              <a:t>weight</a:t>
            </a:r>
            <a:r>
              <a:rPr lang="ko-KR" altLang="en-US" sz="1000" dirty="0">
                <a:solidFill>
                  <a:srgbClr val="0000FF"/>
                </a:solidFill>
              </a:rPr>
              <a:t>를 저장한다</a:t>
            </a:r>
            <a:r>
              <a:rPr lang="en-US" altLang="ko-KR" sz="1000" dirty="0">
                <a:solidFill>
                  <a:srgbClr val="0000FF"/>
                </a:solidFill>
              </a:rPr>
              <a:t>.</a:t>
            </a:r>
            <a:endParaRPr lang="ko-KR" altLang="en-US" sz="1000" dirty="0">
              <a:solidFill>
                <a:srgbClr val="0000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9480" y="5317136"/>
            <a:ext cx="4187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2)</a:t>
            </a:r>
            <a:endParaRPr lang="ko-KR" altLang="en-US" sz="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0209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훈련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하기 </a:t>
            </a:r>
            <a:r>
              <a:rPr lang="en-US" altLang="ko-KR" dirty="0" smtClean="0"/>
              <a:t>(3/3)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6910" y="1180444"/>
            <a:ext cx="76310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훈련 결과 확인</a:t>
            </a:r>
            <a:endParaRPr lang="en-US" altLang="ko-KR" sz="12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305" y="2165033"/>
            <a:ext cx="856018" cy="232568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57031" y="1647990"/>
            <a:ext cx="27350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Lucida Console" panose="020B0609040504020204" pitchFamily="49" charset="0"/>
              </a:rPr>
              <a:t>D</a:t>
            </a:r>
            <a:r>
              <a:rPr lang="en-US" altLang="ko-KR" sz="900" dirty="0" smtClean="0">
                <a:latin typeface="Lucida Console" panose="020B0609040504020204" pitchFamily="49" charset="0"/>
              </a:rPr>
              <a:t>:\Resnet_tf20_lpr&gt; </a:t>
            </a:r>
            <a:r>
              <a:rPr lang="en-US" altLang="ko-KR" sz="900" b="1" dirty="0" err="1" smtClean="0">
                <a:solidFill>
                  <a:srgbClr val="0070C0"/>
                </a:solidFill>
                <a:latin typeface="Lucida Console" panose="020B0609040504020204" pitchFamily="49" charset="0"/>
              </a:rPr>
              <a:t>dir</a:t>
            </a:r>
            <a:r>
              <a:rPr lang="en-US" altLang="ko-KR" sz="900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 save_resnet50</a:t>
            </a:r>
            <a:endParaRPr lang="ko-KR" altLang="en-US" sz="900" b="1" dirty="0">
              <a:solidFill>
                <a:srgbClr val="0070C0"/>
              </a:solidFill>
              <a:latin typeface="Lucida Console" panose="020B0609040504020204" pitchFamily="49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87597" y="3052495"/>
            <a:ext cx="45329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</a:rPr>
              <a:t>Resnet50 </a:t>
            </a:r>
            <a:r>
              <a:rPr lang="ko-KR" altLang="en-US" sz="1000" dirty="0">
                <a:solidFill>
                  <a:srgbClr val="0000FF"/>
                </a:solidFill>
              </a:rPr>
              <a:t>모델을 사용하여 </a:t>
            </a:r>
            <a:r>
              <a:rPr lang="en-US" altLang="ko-KR" sz="1000" dirty="0" smtClean="0">
                <a:solidFill>
                  <a:srgbClr val="0000FF"/>
                </a:solidFill>
              </a:rPr>
              <a:t>Epoch=10000</a:t>
            </a:r>
            <a:r>
              <a:rPr lang="ko-KR" altLang="en-US" sz="1000" dirty="0">
                <a:solidFill>
                  <a:srgbClr val="0000FF"/>
                </a:solidFill>
              </a:rPr>
              <a:t>까지 </a:t>
            </a:r>
            <a:r>
              <a:rPr lang="ko-KR" altLang="en-US" sz="1000" dirty="0" smtClean="0">
                <a:solidFill>
                  <a:srgbClr val="0000FF"/>
                </a:solidFill>
              </a:rPr>
              <a:t>훈련 시</a:t>
            </a:r>
            <a:r>
              <a:rPr lang="en-US" altLang="ko-KR" sz="1000" dirty="0" smtClean="0">
                <a:solidFill>
                  <a:srgbClr val="0000FF"/>
                </a:solidFill>
              </a:rPr>
              <a:t>, 1000 </a:t>
            </a:r>
            <a:r>
              <a:rPr lang="en-US" altLang="ko-KR" sz="1000" dirty="0">
                <a:solidFill>
                  <a:srgbClr val="0000FF"/>
                </a:solidFill>
              </a:rPr>
              <a:t>epoch </a:t>
            </a:r>
            <a:r>
              <a:rPr lang="ko-KR" altLang="en-US" sz="1000" dirty="0">
                <a:solidFill>
                  <a:srgbClr val="0000FF"/>
                </a:solidFill>
              </a:rPr>
              <a:t>단위로 중간 </a:t>
            </a:r>
            <a:r>
              <a:rPr lang="en-US" altLang="ko-KR" sz="1000" dirty="0" smtClean="0">
                <a:solidFill>
                  <a:srgbClr val="0000FF"/>
                </a:solidFill>
              </a:rPr>
              <a:t>weight</a:t>
            </a:r>
            <a:r>
              <a:rPr lang="ko-KR" altLang="en-US" sz="1000" dirty="0" smtClean="0">
                <a:solidFill>
                  <a:srgbClr val="0000FF"/>
                </a:solidFill>
              </a:rPr>
              <a:t>가 저장된 폴더가 있고</a:t>
            </a:r>
            <a:r>
              <a:rPr lang="en-US" altLang="ko-KR" sz="1000" dirty="0" smtClean="0">
                <a:solidFill>
                  <a:srgbClr val="0000FF"/>
                </a:solidFill>
              </a:rPr>
              <a:t>,</a:t>
            </a:r>
          </a:p>
          <a:p>
            <a:r>
              <a:rPr lang="en-US" altLang="ko-KR" sz="1000" dirty="0" smtClean="0">
                <a:solidFill>
                  <a:srgbClr val="0000FF"/>
                </a:solidFill>
              </a:rPr>
              <a:t>‘final’ </a:t>
            </a:r>
            <a:r>
              <a:rPr lang="ko-KR" altLang="en-US" sz="1000" dirty="0" smtClean="0">
                <a:solidFill>
                  <a:srgbClr val="0000FF"/>
                </a:solidFill>
              </a:rPr>
              <a:t>폴더가 마지막 </a:t>
            </a:r>
            <a:r>
              <a:rPr lang="en-US" altLang="ko-KR" sz="1000" dirty="0" smtClean="0">
                <a:solidFill>
                  <a:srgbClr val="0000FF"/>
                </a:solidFill>
              </a:rPr>
              <a:t>epoch</a:t>
            </a:r>
            <a:r>
              <a:rPr lang="ko-KR" altLang="en-US" sz="1000" dirty="0" smtClean="0">
                <a:solidFill>
                  <a:srgbClr val="0000FF"/>
                </a:solidFill>
              </a:rPr>
              <a:t>에서 저장된 폴더이다</a:t>
            </a:r>
            <a:r>
              <a:rPr lang="en-US" altLang="ko-KR" sz="1000" dirty="0" smtClean="0">
                <a:solidFill>
                  <a:srgbClr val="0000FF"/>
                </a:solidFill>
              </a:rPr>
              <a:t>.</a:t>
            </a:r>
          </a:p>
          <a:p>
            <a:r>
              <a:rPr lang="en-US" altLang="ko-KR" sz="1000" dirty="0" smtClean="0">
                <a:solidFill>
                  <a:srgbClr val="0000FF"/>
                </a:solidFill>
              </a:rPr>
              <a:t>E=10000</a:t>
            </a:r>
            <a:r>
              <a:rPr lang="ko-KR" altLang="en-US" sz="1000" dirty="0" smtClean="0">
                <a:solidFill>
                  <a:srgbClr val="0000FF"/>
                </a:solidFill>
              </a:rPr>
              <a:t>의 경우</a:t>
            </a:r>
            <a:r>
              <a:rPr lang="en-US" altLang="ko-KR" sz="1000" dirty="0" smtClean="0">
                <a:solidFill>
                  <a:srgbClr val="0000FF"/>
                </a:solidFill>
              </a:rPr>
              <a:t>, 1000</a:t>
            </a:r>
            <a:r>
              <a:rPr lang="ko-KR" altLang="en-US" sz="1000" dirty="0" smtClean="0">
                <a:solidFill>
                  <a:srgbClr val="0000FF"/>
                </a:solidFill>
              </a:rPr>
              <a:t>단위의 숫자이므로 </a:t>
            </a:r>
            <a:r>
              <a:rPr lang="en-US" altLang="ko-KR" sz="1000" dirty="0" smtClean="0">
                <a:solidFill>
                  <a:srgbClr val="0000FF"/>
                </a:solidFill>
              </a:rPr>
              <a:t>‘10000’ </a:t>
            </a:r>
            <a:r>
              <a:rPr lang="ko-KR" altLang="en-US" sz="1000" dirty="0" smtClean="0">
                <a:solidFill>
                  <a:srgbClr val="0000FF"/>
                </a:solidFill>
              </a:rPr>
              <a:t>폴더와 </a:t>
            </a:r>
            <a:r>
              <a:rPr lang="en-US" altLang="ko-KR" sz="1000" dirty="0" smtClean="0">
                <a:solidFill>
                  <a:srgbClr val="0000FF"/>
                </a:solidFill>
              </a:rPr>
              <a:t>‘final’ </a:t>
            </a:r>
            <a:r>
              <a:rPr lang="ko-KR" altLang="en-US" sz="1000" dirty="0" smtClean="0">
                <a:solidFill>
                  <a:srgbClr val="0000FF"/>
                </a:solidFill>
              </a:rPr>
              <a:t>폴더는 동일한 </a:t>
            </a:r>
            <a:r>
              <a:rPr lang="en-US" altLang="ko-KR" sz="1000" dirty="0" smtClean="0">
                <a:solidFill>
                  <a:srgbClr val="0000FF"/>
                </a:solidFill>
              </a:rPr>
              <a:t>weight</a:t>
            </a:r>
            <a:r>
              <a:rPr lang="ko-KR" altLang="en-US" sz="1000" dirty="0" smtClean="0">
                <a:solidFill>
                  <a:srgbClr val="0000FF"/>
                </a:solidFill>
              </a:rPr>
              <a:t>가 저장되어 있다</a:t>
            </a:r>
            <a:r>
              <a:rPr lang="en-US" altLang="ko-KR" sz="1000" dirty="0" smtClean="0">
                <a:solidFill>
                  <a:srgbClr val="0000FF"/>
                </a:solidFill>
              </a:rPr>
              <a:t>.</a:t>
            </a:r>
            <a:endParaRPr lang="ko-KR" altLang="en-US" sz="1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792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Pre-trained</a:t>
            </a:r>
            <a:r>
              <a:rPr lang="ko-KR" altLang="en-US" dirty="0" smtClean="0"/>
              <a:t> </a:t>
            </a:r>
            <a:r>
              <a:rPr lang="en-US" altLang="ko-KR" dirty="0" smtClean="0"/>
              <a:t>weight </a:t>
            </a:r>
            <a:r>
              <a:rPr lang="ko-KR" altLang="en-US" dirty="0" smtClean="0"/>
              <a:t>다운로드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6910" y="1180444"/>
            <a:ext cx="76310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훈련에 시간이 많이 걸리므로 아래 링크에서 제가 훈련해 놓은 </a:t>
            </a:r>
            <a:r>
              <a:rPr lang="en-US" altLang="ko-KR" sz="1200" dirty="0" smtClean="0"/>
              <a:t>weight</a:t>
            </a:r>
            <a:r>
              <a:rPr lang="ko-KR" altLang="en-US" sz="1200" dirty="0" smtClean="0"/>
              <a:t>를 다운로드 해서 사용해보세요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260620" y="1659939"/>
            <a:ext cx="6766755" cy="349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https://</a:t>
            </a:r>
            <a:r>
              <a:rPr lang="ko-KR" altLang="en-US" sz="1200" dirty="0" smtClean="0"/>
              <a:t>drive.google.com/drive/folders/142O7W8Y9G9Gm-iOU_tm2RhUd5KHy0A_z?usp=sharing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56" y="2202632"/>
            <a:ext cx="3927578" cy="11260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71534" y="2740427"/>
            <a:ext cx="3575094" cy="211203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 smtClean="0">
                <a:solidFill>
                  <a:srgbClr val="0000FF"/>
                </a:solidFill>
              </a:rPr>
              <a:t>Resnet18, Resnet34, Resnet50, Resnet101 </a:t>
            </a:r>
            <a:r>
              <a:rPr lang="ko-KR" altLang="en-US" sz="900" dirty="0" smtClean="0">
                <a:solidFill>
                  <a:srgbClr val="0000FF"/>
                </a:solidFill>
              </a:rPr>
              <a:t>모델의 </a:t>
            </a:r>
            <a:r>
              <a:rPr lang="en-US" altLang="ko-KR" sz="900" dirty="0" smtClean="0">
                <a:solidFill>
                  <a:srgbClr val="0000FF"/>
                </a:solidFill>
              </a:rPr>
              <a:t>weight </a:t>
            </a:r>
            <a:r>
              <a:rPr lang="ko-KR" altLang="en-US" sz="900" dirty="0" smtClean="0">
                <a:solidFill>
                  <a:srgbClr val="0000FF"/>
                </a:solidFill>
              </a:rPr>
              <a:t>파일 모음</a:t>
            </a:r>
            <a:endParaRPr lang="en-US" altLang="ko-KR" sz="900" dirty="0" smtClean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71533" y="3020938"/>
            <a:ext cx="3575094" cy="211203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 smtClean="0">
                <a:solidFill>
                  <a:srgbClr val="0000FF"/>
                </a:solidFill>
              </a:rPr>
              <a:t>Resnet152 </a:t>
            </a:r>
            <a:r>
              <a:rPr lang="ko-KR" altLang="en-US" sz="900" dirty="0" smtClean="0">
                <a:solidFill>
                  <a:srgbClr val="0000FF"/>
                </a:solidFill>
              </a:rPr>
              <a:t>모델의 </a:t>
            </a:r>
            <a:r>
              <a:rPr lang="en-US" altLang="ko-KR" sz="900" dirty="0" smtClean="0">
                <a:solidFill>
                  <a:srgbClr val="0000FF"/>
                </a:solidFill>
              </a:rPr>
              <a:t>weight </a:t>
            </a:r>
            <a:r>
              <a:rPr lang="ko-KR" altLang="en-US" sz="900" dirty="0" smtClean="0">
                <a:solidFill>
                  <a:srgbClr val="0000FF"/>
                </a:solidFill>
              </a:rPr>
              <a:t>파일 모음</a:t>
            </a:r>
            <a:endParaRPr lang="en-US" altLang="ko-KR" sz="900" dirty="0" smtClean="0">
              <a:solidFill>
                <a:srgbClr val="0000FF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173" y="4235062"/>
            <a:ext cx="1508675" cy="239170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6910" y="3799704"/>
            <a:ext cx="7631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다운로드한 </a:t>
            </a:r>
            <a:r>
              <a:rPr lang="en-US" altLang="ko-KR" sz="1200" dirty="0" smtClean="0"/>
              <a:t>pre-trained weight</a:t>
            </a:r>
            <a:r>
              <a:rPr lang="ko-KR" altLang="en-US" sz="1200" dirty="0" smtClean="0"/>
              <a:t>는 아래의 위치에 풀어 놓는다</a:t>
            </a:r>
            <a:r>
              <a:rPr lang="en-US" altLang="ko-KR" sz="1200" dirty="0" smtClean="0"/>
              <a:t>.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이미 훈련을 했다면 해당 모델의 폴더가 생성되어 있을 것이므로 덮어쓰지 않도록 주의</a:t>
            </a:r>
            <a:r>
              <a:rPr lang="ko-KR" altLang="en-US" sz="1200" dirty="0" smtClean="0"/>
              <a:t>한다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4274173" y="5669934"/>
            <a:ext cx="952500" cy="619912"/>
          </a:xfrm>
          <a:prstGeom prst="roundRect">
            <a:avLst>
              <a:gd name="adj" fmla="val 9820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747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Prediction </a:t>
            </a:r>
            <a:r>
              <a:rPr lang="ko-KR" altLang="en-US" dirty="0" smtClean="0"/>
              <a:t>해보기 </a:t>
            </a:r>
            <a:r>
              <a:rPr lang="en-US" altLang="ko-KR" dirty="0" smtClean="0"/>
              <a:t>(1/2)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76910" y="1173959"/>
            <a:ext cx="76310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Prediction</a:t>
            </a:r>
            <a:r>
              <a:rPr lang="ko-KR" altLang="en-US" sz="1200" dirty="0" smtClean="0"/>
              <a:t> 실행</a:t>
            </a:r>
            <a:endParaRPr lang="en-US" altLang="ko-KR" sz="12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112911" y="1498064"/>
            <a:ext cx="597471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Lucida Console" panose="020B0609040504020204" pitchFamily="49" charset="0"/>
              </a:rPr>
              <a:t>D</a:t>
            </a:r>
            <a:r>
              <a:rPr lang="en-US" altLang="ko-KR" sz="900" dirty="0" smtClean="0">
                <a:latin typeface="Lucida Console" panose="020B0609040504020204" pitchFamily="49" charset="0"/>
              </a:rPr>
              <a:t>:\Resnet_tf20_lpr&gt; </a:t>
            </a:r>
            <a:r>
              <a:rPr lang="en-US" altLang="ko-KR" sz="900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python predict.py --</a:t>
            </a:r>
            <a:r>
              <a:rPr lang="en-US" altLang="ko-KR" sz="9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model=resnet50 --savemodel-dir=save_resnet50</a:t>
            </a:r>
            <a:endParaRPr lang="ko-KR" altLang="en-US" sz="900" b="1" dirty="0">
              <a:solidFill>
                <a:srgbClr val="0070C0"/>
              </a:solidFill>
              <a:latin typeface="Lucida Console" panose="020B060904050402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40804" y="1786420"/>
            <a:ext cx="63042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</a:rPr>
              <a:t>Resnet50 </a:t>
            </a:r>
            <a:r>
              <a:rPr lang="ko-KR" altLang="en-US" sz="1000" dirty="0">
                <a:solidFill>
                  <a:srgbClr val="0000FF"/>
                </a:solidFill>
              </a:rPr>
              <a:t>모델을 사용하여 </a:t>
            </a:r>
            <a:r>
              <a:rPr lang="en-US" altLang="ko-KR" sz="1000" dirty="0" smtClean="0">
                <a:solidFill>
                  <a:srgbClr val="0000FF"/>
                </a:solidFill>
              </a:rPr>
              <a:t>Epoch=final </a:t>
            </a:r>
            <a:r>
              <a:rPr lang="ko-KR" altLang="en-US" sz="1000" dirty="0" smtClean="0">
                <a:solidFill>
                  <a:srgbClr val="0000FF"/>
                </a:solidFill>
              </a:rPr>
              <a:t>까지 훈련된</a:t>
            </a:r>
            <a:r>
              <a:rPr lang="en-US" altLang="ko-KR" sz="1000" dirty="0" smtClean="0">
                <a:solidFill>
                  <a:srgbClr val="0000FF"/>
                </a:solidFill>
              </a:rPr>
              <a:t> </a:t>
            </a:r>
            <a:r>
              <a:rPr lang="en-US" altLang="ko-KR" sz="1000" dirty="0">
                <a:solidFill>
                  <a:srgbClr val="0000FF"/>
                </a:solidFill>
              </a:rPr>
              <a:t>weight</a:t>
            </a:r>
            <a:r>
              <a:rPr lang="ko-KR" altLang="en-US" sz="1000" dirty="0">
                <a:solidFill>
                  <a:srgbClr val="0000FF"/>
                </a:solidFill>
              </a:rPr>
              <a:t>를 </a:t>
            </a:r>
            <a:r>
              <a:rPr lang="ko-KR" altLang="en-US" sz="1000" dirty="0" smtClean="0">
                <a:solidFill>
                  <a:srgbClr val="0000FF"/>
                </a:solidFill>
              </a:rPr>
              <a:t>사용하여 </a:t>
            </a:r>
            <a:r>
              <a:rPr lang="en-US" altLang="ko-KR" sz="1000" dirty="0" smtClean="0">
                <a:solidFill>
                  <a:srgbClr val="0000FF"/>
                </a:solidFill>
              </a:rPr>
              <a:t>test dataset</a:t>
            </a:r>
            <a:r>
              <a:rPr lang="ko-KR" altLang="en-US" sz="1000" dirty="0" smtClean="0">
                <a:solidFill>
                  <a:srgbClr val="0000FF"/>
                </a:solidFill>
              </a:rPr>
              <a:t>에 대해 </a:t>
            </a:r>
            <a:r>
              <a:rPr lang="en-US" altLang="ko-KR" sz="1000" dirty="0" smtClean="0">
                <a:solidFill>
                  <a:srgbClr val="0000FF"/>
                </a:solidFill>
              </a:rPr>
              <a:t>prediction</a:t>
            </a:r>
            <a:r>
              <a:rPr lang="ko-KR" altLang="en-US" sz="1000" dirty="0" smtClean="0">
                <a:solidFill>
                  <a:srgbClr val="0000FF"/>
                </a:solidFill>
              </a:rPr>
              <a:t>을 한다</a:t>
            </a:r>
            <a:r>
              <a:rPr lang="en-US" altLang="ko-KR" sz="1000" dirty="0" smtClean="0">
                <a:solidFill>
                  <a:srgbClr val="0000FF"/>
                </a:solidFill>
              </a:rPr>
              <a:t>.</a:t>
            </a:r>
            <a:endParaRPr lang="ko-KR" altLang="en-US" sz="1000" dirty="0">
              <a:solidFill>
                <a:srgbClr val="0000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1680" y="1509610"/>
            <a:ext cx="4187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1)</a:t>
            </a:r>
            <a:endParaRPr lang="ko-KR" altLang="en-US" sz="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685" y="3951050"/>
            <a:ext cx="3832977" cy="138771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685" y="2321560"/>
            <a:ext cx="3841115" cy="13012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094480" y="3650119"/>
            <a:ext cx="6719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ㆍ</a:t>
            </a:r>
            <a:r>
              <a:rPr lang="ko-KR" altLang="en-US" sz="1100" dirty="0"/>
              <a:t> </a:t>
            </a:r>
            <a:r>
              <a:rPr lang="ko-KR" altLang="en-US" sz="1100" dirty="0" smtClean="0"/>
              <a:t>ㆍ</a:t>
            </a:r>
            <a:r>
              <a:rPr lang="ko-KR" altLang="en-US" sz="1100" dirty="0"/>
              <a:t> ㆍ</a:t>
            </a:r>
          </a:p>
        </p:txBody>
      </p:sp>
      <p:sp>
        <p:nvSpPr>
          <p:cNvPr id="17" name="타원 16"/>
          <p:cNvSpPr/>
          <p:nvPr/>
        </p:nvSpPr>
        <p:spPr>
          <a:xfrm>
            <a:off x="3220720" y="5085080"/>
            <a:ext cx="624840" cy="34544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112911" y="5892264"/>
            <a:ext cx="68707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Lucida Console" panose="020B0609040504020204" pitchFamily="49" charset="0"/>
              </a:rPr>
              <a:t>D</a:t>
            </a:r>
            <a:r>
              <a:rPr lang="en-US" altLang="ko-KR" sz="900" dirty="0" smtClean="0">
                <a:latin typeface="Lucida Console" panose="020B0609040504020204" pitchFamily="49" charset="0"/>
              </a:rPr>
              <a:t>:\Resnet_tf20_lpr&gt; </a:t>
            </a:r>
            <a:r>
              <a:rPr lang="en-US" altLang="ko-KR" sz="900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python predict.py –epoch=3000 --model=resnet18 </a:t>
            </a:r>
            <a:r>
              <a:rPr lang="en-US" altLang="ko-KR" sz="9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--</a:t>
            </a:r>
            <a:r>
              <a:rPr lang="en-US" altLang="ko-KR" sz="900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savemodel-dir=save_resnet18</a:t>
            </a:r>
            <a:endParaRPr lang="ko-KR" altLang="en-US" sz="900" b="1" dirty="0">
              <a:solidFill>
                <a:srgbClr val="0070C0"/>
              </a:solidFill>
              <a:latin typeface="Lucida Console" panose="020B0609040504020204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40804" y="6180620"/>
            <a:ext cx="63042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0000FF"/>
                </a:solidFill>
              </a:rPr>
              <a:t>Resnet18 </a:t>
            </a:r>
            <a:r>
              <a:rPr lang="ko-KR" altLang="en-US" sz="1000" dirty="0">
                <a:solidFill>
                  <a:srgbClr val="0000FF"/>
                </a:solidFill>
              </a:rPr>
              <a:t>모델을 사용하여 </a:t>
            </a:r>
            <a:r>
              <a:rPr lang="en-US" altLang="ko-KR" sz="1000" dirty="0" smtClean="0">
                <a:solidFill>
                  <a:srgbClr val="0000FF"/>
                </a:solidFill>
              </a:rPr>
              <a:t>Epoch=3000 </a:t>
            </a:r>
            <a:r>
              <a:rPr lang="ko-KR" altLang="en-US" sz="1000" dirty="0" smtClean="0">
                <a:solidFill>
                  <a:srgbClr val="0000FF"/>
                </a:solidFill>
              </a:rPr>
              <a:t>까지 훈련된</a:t>
            </a:r>
            <a:r>
              <a:rPr lang="en-US" altLang="ko-KR" sz="1000" dirty="0" smtClean="0">
                <a:solidFill>
                  <a:srgbClr val="0000FF"/>
                </a:solidFill>
              </a:rPr>
              <a:t> </a:t>
            </a:r>
            <a:r>
              <a:rPr lang="en-US" altLang="ko-KR" sz="1000" dirty="0">
                <a:solidFill>
                  <a:srgbClr val="0000FF"/>
                </a:solidFill>
              </a:rPr>
              <a:t>weight</a:t>
            </a:r>
            <a:r>
              <a:rPr lang="ko-KR" altLang="en-US" sz="1000" dirty="0">
                <a:solidFill>
                  <a:srgbClr val="0000FF"/>
                </a:solidFill>
              </a:rPr>
              <a:t>를 </a:t>
            </a:r>
            <a:r>
              <a:rPr lang="ko-KR" altLang="en-US" sz="1000" dirty="0" smtClean="0">
                <a:solidFill>
                  <a:srgbClr val="0000FF"/>
                </a:solidFill>
              </a:rPr>
              <a:t>사용하여 </a:t>
            </a:r>
            <a:r>
              <a:rPr lang="en-US" altLang="ko-KR" sz="1000" dirty="0" smtClean="0">
                <a:solidFill>
                  <a:srgbClr val="0000FF"/>
                </a:solidFill>
              </a:rPr>
              <a:t>test dataset</a:t>
            </a:r>
            <a:r>
              <a:rPr lang="ko-KR" altLang="en-US" sz="1000" dirty="0" smtClean="0">
                <a:solidFill>
                  <a:srgbClr val="0000FF"/>
                </a:solidFill>
              </a:rPr>
              <a:t>에 대해 </a:t>
            </a:r>
            <a:r>
              <a:rPr lang="en-US" altLang="ko-KR" sz="1000" dirty="0" smtClean="0">
                <a:solidFill>
                  <a:srgbClr val="0000FF"/>
                </a:solidFill>
              </a:rPr>
              <a:t>prediction</a:t>
            </a:r>
            <a:r>
              <a:rPr lang="ko-KR" altLang="en-US" sz="1000" dirty="0" smtClean="0">
                <a:solidFill>
                  <a:srgbClr val="0000FF"/>
                </a:solidFill>
              </a:rPr>
              <a:t>을 한다</a:t>
            </a:r>
            <a:r>
              <a:rPr lang="en-US" altLang="ko-KR" sz="1000" dirty="0" smtClean="0">
                <a:solidFill>
                  <a:srgbClr val="0000FF"/>
                </a:solidFill>
              </a:rPr>
              <a:t>.</a:t>
            </a:r>
            <a:endParaRPr lang="ko-KR" altLang="en-US" sz="1000" dirty="0">
              <a:solidFill>
                <a:srgbClr val="0000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1680" y="5903810"/>
            <a:ext cx="4187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2)</a:t>
            </a:r>
            <a:endParaRPr lang="ko-KR" altLang="en-US" sz="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97915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Prediction </a:t>
            </a:r>
            <a:r>
              <a:rPr lang="ko-KR" altLang="en-US" dirty="0" smtClean="0"/>
              <a:t>해보기 </a:t>
            </a:r>
            <a:r>
              <a:rPr lang="en-US" altLang="ko-KR" dirty="0" smtClean="0"/>
              <a:t>(2/2)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76910" y="1173959"/>
            <a:ext cx="7631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번호판 이미지를 추가로 수집하여 </a:t>
            </a:r>
            <a:r>
              <a:rPr lang="en-US" altLang="ko-KR" sz="1200" dirty="0" smtClean="0"/>
              <a:t>prediction</a:t>
            </a:r>
            <a:r>
              <a:rPr lang="ko-KR" altLang="en-US" sz="1200" dirty="0" smtClean="0"/>
              <a:t>을 해보려면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아래의 </a:t>
            </a:r>
            <a:r>
              <a:rPr lang="en-US" altLang="ko-KR" sz="1200" dirty="0" smtClean="0"/>
              <a:t>dataset/test </a:t>
            </a:r>
            <a:r>
              <a:rPr lang="ko-KR" altLang="en-US" sz="1200" dirty="0" smtClean="0"/>
              <a:t>폴더에 클래스에 맞는 폴더 아래에 이미지를 복사해서 넣고 </a:t>
            </a:r>
            <a:r>
              <a:rPr lang="en-US" altLang="ko-KR" sz="1200" dirty="0" smtClean="0"/>
              <a:t>prediction</a:t>
            </a:r>
            <a:r>
              <a:rPr lang="ko-KR" altLang="en-US" sz="1200" dirty="0" smtClean="0"/>
              <a:t>을 하면 된다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607" y="2112432"/>
            <a:ext cx="2426741" cy="3310467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4154972" y="2112432"/>
            <a:ext cx="462939" cy="32851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477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8209</TotalTime>
  <Words>1770</Words>
  <Application>Microsoft Office PowerPoint</Application>
  <PresentationFormat>화면 슬라이드 쇼(4:3)</PresentationFormat>
  <Paragraphs>427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맑은 고딕</vt:lpstr>
      <vt:lpstr>Arial</vt:lpstr>
      <vt:lpstr>Calibri</vt:lpstr>
      <vt:lpstr>Calibri Light</vt:lpstr>
      <vt:lpstr>Cascadia Code</vt:lpstr>
      <vt:lpstr>Helvetica</vt:lpstr>
      <vt:lpstr>Lucida Console</vt:lpstr>
      <vt:lpstr>Office 테마</vt:lpstr>
      <vt:lpstr>번호판 분류 딥러닝 코드 설명서</vt:lpstr>
      <vt:lpstr>환경 설정</vt:lpstr>
      <vt:lpstr>코드 다운로드</vt:lpstr>
      <vt:lpstr>훈련 하기 (1/3)</vt:lpstr>
      <vt:lpstr>훈련 하기 (2/3)</vt:lpstr>
      <vt:lpstr>훈련 하기 (3/3)</vt:lpstr>
      <vt:lpstr>Pre-trained weight 다운로드</vt:lpstr>
      <vt:lpstr>Prediction 해보기 (1/2)</vt:lpstr>
      <vt:lpstr>Prediction 해보기 (2/2)</vt:lpstr>
      <vt:lpstr>Prediction FAIL case 확인</vt:lpstr>
      <vt:lpstr>참고: Resnet 여러 모델 평가</vt:lpstr>
      <vt:lpstr>번호판 꼭지점 Detection</vt:lpstr>
      <vt:lpstr>꼭지점 이미지를 YOLO 모델로 Detection</vt:lpstr>
      <vt:lpstr>json 파일 잘못된 것 수정</vt:lpstr>
      <vt:lpstr>YOLOv4 Training</vt:lpstr>
      <vt:lpstr>YOLOv4로 번호판 코너 Detection 결과</vt:lpstr>
      <vt:lpstr>직선 검출 방법 시도</vt:lpstr>
      <vt:lpstr>Line Detection 결과</vt:lpstr>
      <vt:lpstr>번호판 영역 Detection (Resnet 활용)</vt:lpstr>
      <vt:lpstr>훈련 하기 (1/2)</vt:lpstr>
      <vt:lpstr>훈련 하기 (2/2)</vt:lpstr>
      <vt:lpstr>Prediction 해보기</vt:lpstr>
      <vt:lpstr>Pre-trained weight 다운로드</vt:lpstr>
      <vt:lpstr>번호판 영역 Detection 결과</vt:lpstr>
      <vt:lpstr>번호판 영역 합성하기 (Resnet 활용)</vt:lpstr>
      <vt:lpstr>번호판 합성 실행</vt:lpstr>
      <vt:lpstr>번호판 영역 합성 결과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전성민/SUNGMIN CHUN</dc:creator>
  <cp:lastModifiedBy>zats</cp:lastModifiedBy>
  <cp:revision>119</cp:revision>
  <dcterms:created xsi:type="dcterms:W3CDTF">2021-03-30T06:31:15Z</dcterms:created>
  <dcterms:modified xsi:type="dcterms:W3CDTF">2022-11-26T15:59:45Z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C:\Users\simon.chun\Documents\ahk_images.pptx</vt:lpwstr>
  </property>
</Properties>
</file>